
<file path=[Content_Types].xml><?xml version="1.0" encoding="utf-8"?>
<Types xmlns="http://schemas.openxmlformats.org/package/2006/content-types">
  <Default Extension="jpeg" ContentType="image/jpeg"/>
  <Default Extension="JPG" ContentType="image/.jp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4.svg" ContentType="image/svg+xml"/>
  <Override PartName="/ppt/media/image16.svg" ContentType="image/svg+xml"/>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 id="2147483664" r:id="rId4"/>
    <p:sldMasterId id="2147483672" r:id="rId5"/>
    <p:sldMasterId id="2147483681" r:id="rId6"/>
  </p:sldMasterIdLst>
  <p:sldIdLst>
    <p:sldId id="266" r:id="rId7"/>
    <p:sldId id="267" r:id="rId8"/>
    <p:sldId id="268" r:id="rId9"/>
    <p:sldId id="331" r:id="rId10"/>
    <p:sldId id="271" r:id="rId11"/>
    <p:sldId id="330" r:id="rId12"/>
    <p:sldId id="348" r:id="rId13"/>
    <p:sldId id="350" r:id="rId14"/>
    <p:sldId id="272" r:id="rId15"/>
    <p:sldId id="290" r:id="rId16"/>
    <p:sldId id="273" r:id="rId17"/>
    <p:sldId id="333" r:id="rId18"/>
    <p:sldId id="334" r:id="rId19"/>
    <p:sldId id="286"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D6B23C72-EE74-4631-87CE-2ADE2651BA9A}">
          <p14:sldIdLst>
            <p14:sldId id="266"/>
          </p14:sldIdLst>
        </p14:section>
        <p14:section name="目录页" id="{39EBB27F-9531-4431-A2A2-B724ACD60F52}">
          <p14:sldIdLst>
            <p14:sldId id="267"/>
          </p14:sldIdLst>
        </p14:section>
        <p14:section name="企业介绍" id="{077A1591-8931-48E9-BA12-46609728B936}">
          <p14:sldIdLst>
            <p14:sldId id="268"/>
            <p14:sldId id="331"/>
          </p14:sldIdLst>
        </p14:section>
        <p14:section name="产品展示" id="{54D2FA26-DEE5-4ADC-9F66-F232A0AE44BC}">
          <p14:sldIdLst>
            <p14:sldId id="271"/>
            <p14:sldId id="330"/>
            <p14:sldId id="348"/>
            <p14:sldId id="350"/>
          </p14:sldIdLst>
        </p14:section>
        <p14:section name="售后服务" id="{C40A0401-9423-432D-84EF-0D0940D72E51}">
          <p14:sldIdLst>
            <p14:sldId id="272"/>
            <p14:sldId id="290"/>
          </p14:sldIdLst>
        </p14:section>
        <p14:section name="更多产品" id="{B5E22C4B-C3E2-4359-A92F-D177E30999DB}">
          <p14:sldIdLst>
            <p14:sldId id="273"/>
            <p14:sldId id="333"/>
            <p14:sldId id="334"/>
          </p14:sldIdLst>
        </p14:section>
        <p14:section name="结尾页" id="{B5005F0E-1CD8-45C5-96AB-CF39C42CA9ED}">
          <p14:sldIdLst>
            <p14:sldId id="286"/>
          </p14:sldIdLst>
        </p14:section>
        <p14:section name="可替换图标" id="{1F348ECF-1236-48D6-AFF9-0804DCF65E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4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80" autoAdjust="0"/>
    <p:restoredTop sz="94660"/>
  </p:normalViewPr>
  <p:slideViewPr>
    <p:cSldViewPr snapToGrid="0">
      <p:cViewPr>
        <p:scale>
          <a:sx n="50" d="100"/>
          <a:sy n="50" d="100"/>
        </p:scale>
        <p:origin x="1104"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4" Type="http://schemas.openxmlformats.org/officeDocument/2006/relationships/tags" Target="tags/tag17.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unsplash.com/"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unsplash.com/"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unsplash.com/" TargetMode="External"/><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unsplash.com/" TargetMode="External"/><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unsplash.com/"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深色背景版式">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版式02">
    <p:spTree>
      <p:nvGrpSpPr>
        <p:cNvPr id="1" name=""/>
        <p:cNvGrpSpPr/>
        <p:nvPr/>
      </p:nvGrpSpPr>
      <p:grpSpPr>
        <a:xfrm>
          <a:off x="0" y="0"/>
          <a:ext cx="0" cy="0"/>
          <a:chOff x="0" y="0"/>
          <a:chExt cx="0" cy="0"/>
        </a:xfrm>
      </p:grpSpPr>
      <p:grpSp>
        <p:nvGrpSpPr>
          <p:cNvPr id="15" name="组合 14"/>
          <p:cNvGrpSpPr/>
          <p:nvPr userDrawn="1"/>
        </p:nvGrpSpPr>
        <p:grpSpPr>
          <a:xfrm>
            <a:off x="34640" y="484715"/>
            <a:ext cx="697170" cy="630020"/>
            <a:chOff x="34640" y="484715"/>
            <a:chExt cx="697170" cy="63002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7" name="任意多边形: 形状 6"/>
            <p:cNvSpPr/>
            <p:nvPr/>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椭圆 7"/>
            <p:cNvSpPr/>
            <p:nvPr/>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9" name="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0" name="图形 1491"/>
            <p:cNvSpPr/>
            <p:nvPr/>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12"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3"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版式03">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4640" y="484715"/>
            <a:ext cx="697170" cy="630020"/>
            <a:chOff x="34640" y="484715"/>
            <a:chExt cx="697170" cy="630020"/>
          </a:xfrm>
        </p:grpSpPr>
        <p:pic>
          <p:nvPicPr>
            <p:cNvPr id="4" name="图形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schemeClr val="accent3"/>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accent3"/>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版式">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516" y="2314548"/>
            <a:ext cx="6370970" cy="3819552"/>
          </a:xfrm>
          <a:prstGeom prst="rect">
            <a:avLst/>
          </a:prstGeom>
        </p:spPr>
      </p:pic>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4" name="任意多边形: 形状 3"/>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椭圆 4"/>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6"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7"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8"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9"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1" name="图片占位符 10"/>
          <p:cNvSpPr>
            <a:spLocks noGrp="1"/>
          </p:cNvSpPr>
          <p:nvPr>
            <p:ph type="pic" sz="quarter" idx="12"/>
          </p:nvPr>
        </p:nvSpPr>
        <p:spPr>
          <a:xfrm>
            <a:off x="3657681" y="2571091"/>
            <a:ext cx="4876640" cy="3100627"/>
          </a:xfrm>
          <a:prstGeom prst="rect">
            <a:avLst/>
          </a:prstGeom>
          <a:ln>
            <a:noFill/>
          </a:ln>
        </p:spPr>
        <p:txBody>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注页">
    <p:bg>
      <p:bgPr>
        <a:solidFill>
          <a:srgbClr val="404040"/>
        </a:solidFill>
        <a:effectLst/>
      </p:bgPr>
    </p:bg>
    <p:spTree>
      <p:nvGrpSpPr>
        <p:cNvPr id="1" name=""/>
        <p:cNvGrpSpPr/>
        <p:nvPr/>
      </p:nvGrpSpPr>
      <p:grpSpPr>
        <a:xfrm>
          <a:off x="0" y="0"/>
          <a:ext cx="0" cy="0"/>
          <a:chOff x="0" y="0"/>
          <a:chExt cx="0" cy="0"/>
        </a:xfrm>
      </p:grpSpPr>
      <p:sp>
        <p:nvSpPr>
          <p:cNvPr id="10" name="矩形 9"/>
          <p:cNvSpPr/>
          <p:nvPr userDrawn="1"/>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626964" y="568470"/>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标注</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2450801" y="595724"/>
            <a:ext cx="1402001"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图片出处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4159510" y="595724"/>
            <a:ext cx="7074345"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&amp;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Black</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中文 演示斜黑体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&amp;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Light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https://www.freepik.com/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hlinkClick r:id="rId2"/>
              </a:rPr>
              <a:t>https://unsplash.com/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MIcrosoft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a:stretch>
            <a:fillRect/>
          </a:stretch>
        </p:blipFill>
        <p:spPr>
          <a:xfrm>
            <a:off x="10698462" y="83245"/>
            <a:ext cx="1402001" cy="629588"/>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深色背景版式">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版式01">
    <p:spTree>
      <p:nvGrpSpPr>
        <p:cNvPr id="1" name=""/>
        <p:cNvGrpSpPr/>
        <p:nvPr/>
      </p:nvGrpSpPr>
      <p:grpSpPr>
        <a:xfrm>
          <a:off x="0" y="0"/>
          <a:ext cx="0" cy="0"/>
          <a:chOff x="0" y="0"/>
          <a:chExt cx="0" cy="0"/>
        </a:xfrm>
      </p:grpSpPr>
      <p:pic>
        <p:nvPicPr>
          <p:cNvPr id="3" name="图片 2" descr="建筑的高楼&#10;&#10;描述已自动生成"/>
          <p:cNvPicPr/>
          <p:nvPr userDrawn="1"/>
        </p:nvPicPr>
        <p:blipFill rotWithShape="1">
          <a:blip r:embed="rId2">
            <a:extLst>
              <a:ext uri="{28A0092B-C50C-407E-A947-70E740481C1C}">
                <a14:useLocalDpi xmlns:a14="http://schemas.microsoft.com/office/drawing/2010/main" val="0"/>
              </a:ext>
            </a:extLst>
          </a:blip>
          <a:srcRect l="69468" t="7973" r="445" b="7973"/>
          <a:stretch>
            <a:fillRect/>
          </a:stretch>
        </p:blipFill>
        <p:spPr>
          <a:xfrm flipH="1">
            <a:off x="0" y="0"/>
            <a:ext cx="12192000" cy="6858000"/>
          </a:xfrm>
          <a:prstGeom prst="rect">
            <a:avLst/>
          </a:prstGeom>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版式02">
    <p:spTree>
      <p:nvGrpSpPr>
        <p:cNvPr id="1" name=""/>
        <p:cNvGrpSpPr/>
        <p:nvPr/>
      </p:nvGrpSpPr>
      <p:grpSpPr>
        <a:xfrm>
          <a:off x="0" y="0"/>
          <a:ext cx="0" cy="0"/>
          <a:chOff x="0" y="0"/>
          <a:chExt cx="0" cy="0"/>
        </a:xfrm>
      </p:grpSpPr>
      <p:grpSp>
        <p:nvGrpSpPr>
          <p:cNvPr id="15" name="组合 14"/>
          <p:cNvGrpSpPr/>
          <p:nvPr userDrawn="1"/>
        </p:nvGrpSpPr>
        <p:grpSpPr>
          <a:xfrm>
            <a:off x="34640" y="484715"/>
            <a:ext cx="697170" cy="630020"/>
            <a:chOff x="34640" y="484715"/>
            <a:chExt cx="697170" cy="63002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7" name="任意多边形: 形状 6"/>
            <p:cNvSpPr/>
            <p:nvPr/>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椭圆 7"/>
            <p:cNvSpPr/>
            <p:nvPr/>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9" name="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0" name="图形 1491"/>
            <p:cNvSpPr/>
            <p:nvPr/>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12"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3"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版式03">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4640" y="484715"/>
            <a:ext cx="697170" cy="630020"/>
            <a:chOff x="34640" y="484715"/>
            <a:chExt cx="697170" cy="630020"/>
          </a:xfrm>
        </p:grpSpPr>
        <p:pic>
          <p:nvPicPr>
            <p:cNvPr id="4" name="图形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schemeClr val="accent3"/>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accent3"/>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版式">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516" y="2314548"/>
            <a:ext cx="6370970" cy="3819552"/>
          </a:xfrm>
          <a:prstGeom prst="rect">
            <a:avLst/>
          </a:prstGeom>
        </p:spPr>
      </p:pic>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4" name="任意多边形: 形状 3"/>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椭圆 4"/>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6"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7"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8"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9"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1" name="图片占位符 10"/>
          <p:cNvSpPr>
            <a:spLocks noGrp="1"/>
          </p:cNvSpPr>
          <p:nvPr>
            <p:ph type="pic" sz="quarter" idx="12"/>
          </p:nvPr>
        </p:nvSpPr>
        <p:spPr>
          <a:xfrm>
            <a:off x="3657681" y="2571091"/>
            <a:ext cx="4876640" cy="3100627"/>
          </a:xfrm>
          <a:prstGeom prst="rect">
            <a:avLst/>
          </a:prstGeom>
          <a:ln>
            <a:noFill/>
          </a:ln>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版式01">
    <p:spTree>
      <p:nvGrpSpPr>
        <p:cNvPr id="1" name=""/>
        <p:cNvGrpSpPr/>
        <p:nvPr/>
      </p:nvGrpSpPr>
      <p:grpSpPr>
        <a:xfrm>
          <a:off x="0" y="0"/>
          <a:ext cx="0" cy="0"/>
          <a:chOff x="0" y="0"/>
          <a:chExt cx="0" cy="0"/>
        </a:xfrm>
      </p:grpSpPr>
      <p:pic>
        <p:nvPicPr>
          <p:cNvPr id="3" name="图片 2" descr="建筑的高楼&#10;&#10;描述已自动生成"/>
          <p:cNvPicPr/>
          <p:nvPr userDrawn="1"/>
        </p:nvPicPr>
        <p:blipFill rotWithShape="1">
          <a:blip r:embed="rId2">
            <a:extLst>
              <a:ext uri="{28A0092B-C50C-407E-A947-70E740481C1C}">
                <a14:useLocalDpi xmlns:a14="http://schemas.microsoft.com/office/drawing/2010/main" val="0"/>
              </a:ext>
            </a:extLst>
          </a:blip>
          <a:srcRect l="69468" t="7973" r="445" b="7973"/>
          <a:stretch>
            <a:fillRect/>
          </a:stretch>
        </p:blipFill>
        <p:spPr>
          <a:xfrm flipH="1">
            <a:off x="0" y="0"/>
            <a:ext cx="12192000" cy="6858000"/>
          </a:xfrm>
          <a:prstGeom prst="rect">
            <a:avLst/>
          </a:prstGeom>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标注页">
    <p:bg>
      <p:bgPr>
        <a:solidFill>
          <a:srgbClr val="404040"/>
        </a:solidFill>
        <a:effectLst/>
      </p:bgPr>
    </p:bg>
    <p:spTree>
      <p:nvGrpSpPr>
        <p:cNvPr id="1" name=""/>
        <p:cNvGrpSpPr/>
        <p:nvPr/>
      </p:nvGrpSpPr>
      <p:grpSpPr>
        <a:xfrm>
          <a:off x="0" y="0"/>
          <a:ext cx="0" cy="0"/>
          <a:chOff x="0" y="0"/>
          <a:chExt cx="0" cy="0"/>
        </a:xfrm>
      </p:grpSpPr>
      <p:sp>
        <p:nvSpPr>
          <p:cNvPr id="10" name="矩形 9"/>
          <p:cNvSpPr/>
          <p:nvPr userDrawn="1"/>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626964" y="568470"/>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标注</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2450801" y="595724"/>
            <a:ext cx="1402001"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图片出处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4159510" y="595724"/>
            <a:ext cx="7074345"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&amp;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Black</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中文 演示斜黑体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&amp;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Light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https://www.freepik.com/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hlinkClick r:id="rId2"/>
              </a:rPr>
              <a:t>https://unsplash.com/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MIcrosoft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a:stretch>
            <a:fillRect/>
          </a:stretch>
        </p:blipFill>
        <p:spPr>
          <a:xfrm>
            <a:off x="10698462" y="83245"/>
            <a:ext cx="1402001" cy="629588"/>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深色背景版式">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题版式01">
    <p:spTree>
      <p:nvGrpSpPr>
        <p:cNvPr id="1" name=""/>
        <p:cNvGrpSpPr/>
        <p:nvPr/>
      </p:nvGrpSpPr>
      <p:grpSpPr>
        <a:xfrm>
          <a:off x="0" y="0"/>
          <a:ext cx="0" cy="0"/>
          <a:chOff x="0" y="0"/>
          <a:chExt cx="0" cy="0"/>
        </a:xfrm>
      </p:grpSpPr>
      <p:pic>
        <p:nvPicPr>
          <p:cNvPr id="3" name="图片 2" descr="建筑的高楼&#10;&#10;描述已自动生成"/>
          <p:cNvPicPr/>
          <p:nvPr userDrawn="1"/>
        </p:nvPicPr>
        <p:blipFill rotWithShape="1">
          <a:blip r:embed="rId2">
            <a:extLst>
              <a:ext uri="{28A0092B-C50C-407E-A947-70E740481C1C}">
                <a14:useLocalDpi xmlns:a14="http://schemas.microsoft.com/office/drawing/2010/main" val="0"/>
              </a:ext>
            </a:extLst>
          </a:blip>
          <a:srcRect l="69468" t="7973" r="445" b="7973"/>
          <a:stretch>
            <a:fillRect/>
          </a:stretch>
        </p:blipFill>
        <p:spPr>
          <a:xfrm flipH="1">
            <a:off x="0" y="0"/>
            <a:ext cx="12192000" cy="6858000"/>
          </a:xfrm>
          <a:prstGeom prst="rect">
            <a:avLst/>
          </a:prstGeom>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版式02">
    <p:spTree>
      <p:nvGrpSpPr>
        <p:cNvPr id="1" name=""/>
        <p:cNvGrpSpPr/>
        <p:nvPr/>
      </p:nvGrpSpPr>
      <p:grpSpPr>
        <a:xfrm>
          <a:off x="0" y="0"/>
          <a:ext cx="0" cy="0"/>
          <a:chOff x="0" y="0"/>
          <a:chExt cx="0" cy="0"/>
        </a:xfrm>
      </p:grpSpPr>
      <p:grpSp>
        <p:nvGrpSpPr>
          <p:cNvPr id="15" name="组合 14"/>
          <p:cNvGrpSpPr/>
          <p:nvPr userDrawn="1"/>
        </p:nvGrpSpPr>
        <p:grpSpPr>
          <a:xfrm>
            <a:off x="34640" y="484715"/>
            <a:ext cx="697170" cy="630020"/>
            <a:chOff x="34640" y="484715"/>
            <a:chExt cx="697170" cy="63002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7" name="任意多边形: 形状 6"/>
            <p:cNvSpPr/>
            <p:nvPr/>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椭圆 7"/>
            <p:cNvSpPr/>
            <p:nvPr/>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9" name="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0" name="图形 1491"/>
            <p:cNvSpPr/>
            <p:nvPr/>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12"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3"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版式03">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4640" y="484715"/>
            <a:ext cx="697170" cy="630020"/>
            <a:chOff x="34640" y="484715"/>
            <a:chExt cx="697170" cy="630020"/>
          </a:xfrm>
        </p:grpSpPr>
        <p:pic>
          <p:nvPicPr>
            <p:cNvPr id="4" name="图形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schemeClr val="accent3"/>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accent3"/>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版式">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516" y="2314548"/>
            <a:ext cx="6370970" cy="3819552"/>
          </a:xfrm>
          <a:prstGeom prst="rect">
            <a:avLst/>
          </a:prstGeom>
        </p:spPr>
      </p:pic>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4" name="任意多边形: 形状 3"/>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椭圆 4"/>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6"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7"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8"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9"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1" name="图片占位符 10"/>
          <p:cNvSpPr>
            <a:spLocks noGrp="1"/>
          </p:cNvSpPr>
          <p:nvPr>
            <p:ph type="pic" sz="quarter" idx="12"/>
          </p:nvPr>
        </p:nvSpPr>
        <p:spPr>
          <a:xfrm>
            <a:off x="3657681" y="2571091"/>
            <a:ext cx="4876640" cy="3100627"/>
          </a:xfrm>
          <a:prstGeom prst="rect">
            <a:avLst/>
          </a:prstGeom>
          <a:ln>
            <a:noFill/>
          </a:ln>
        </p:spPr>
        <p:txBody>
          <a:bodyPr/>
          <a:lstStyle/>
          <a:p>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空白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标注页">
    <p:bg>
      <p:bgPr>
        <a:solidFill>
          <a:srgbClr val="404040"/>
        </a:solidFill>
        <a:effectLst/>
      </p:bgPr>
    </p:bg>
    <p:spTree>
      <p:nvGrpSpPr>
        <p:cNvPr id="1" name=""/>
        <p:cNvGrpSpPr/>
        <p:nvPr/>
      </p:nvGrpSpPr>
      <p:grpSpPr>
        <a:xfrm>
          <a:off x="0" y="0"/>
          <a:ext cx="0" cy="0"/>
          <a:chOff x="0" y="0"/>
          <a:chExt cx="0" cy="0"/>
        </a:xfrm>
      </p:grpSpPr>
      <p:sp>
        <p:nvSpPr>
          <p:cNvPr id="10" name="矩形 9"/>
          <p:cNvSpPr/>
          <p:nvPr userDrawn="1"/>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626964" y="568470"/>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标注</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2450801" y="595724"/>
            <a:ext cx="1402001"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图片出处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4159510" y="595724"/>
            <a:ext cx="7074345"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&amp;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Black</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中文 演示斜黑体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&amp;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Light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https://www.freepik.com/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hlinkClick r:id="rId2"/>
              </a:rPr>
              <a:t>https://unsplash.com/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MIcrosoft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a:stretch>
            <a:fillRect/>
          </a:stretch>
        </p:blipFill>
        <p:spPr>
          <a:xfrm>
            <a:off x="10698462" y="83245"/>
            <a:ext cx="1402001" cy="629588"/>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版式02">
    <p:spTree>
      <p:nvGrpSpPr>
        <p:cNvPr id="1" name=""/>
        <p:cNvGrpSpPr/>
        <p:nvPr/>
      </p:nvGrpSpPr>
      <p:grpSpPr>
        <a:xfrm>
          <a:off x="0" y="0"/>
          <a:ext cx="0" cy="0"/>
          <a:chOff x="0" y="0"/>
          <a:chExt cx="0" cy="0"/>
        </a:xfrm>
      </p:grpSpPr>
      <p:grpSp>
        <p:nvGrpSpPr>
          <p:cNvPr id="15" name="组合 14"/>
          <p:cNvGrpSpPr/>
          <p:nvPr userDrawn="1"/>
        </p:nvGrpSpPr>
        <p:grpSpPr>
          <a:xfrm>
            <a:off x="34640" y="484715"/>
            <a:ext cx="697170" cy="630020"/>
            <a:chOff x="34640" y="484715"/>
            <a:chExt cx="697170" cy="63002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7" name="任意多边形: 形状 6"/>
            <p:cNvSpPr/>
            <p:nvPr/>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椭圆 7"/>
            <p:cNvSpPr/>
            <p:nvPr/>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9" name="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0" name="图形 1491"/>
            <p:cNvSpPr/>
            <p:nvPr/>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12"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3"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深色背景版式">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版式01">
    <p:spTree>
      <p:nvGrpSpPr>
        <p:cNvPr id="1" name=""/>
        <p:cNvGrpSpPr/>
        <p:nvPr/>
      </p:nvGrpSpPr>
      <p:grpSpPr>
        <a:xfrm>
          <a:off x="0" y="0"/>
          <a:ext cx="0" cy="0"/>
          <a:chOff x="0" y="0"/>
          <a:chExt cx="0" cy="0"/>
        </a:xfrm>
      </p:grpSpPr>
      <p:pic>
        <p:nvPicPr>
          <p:cNvPr id="3" name="图片 2" descr="建筑的高楼&#10;&#10;描述已自动生成"/>
          <p:cNvPicPr/>
          <p:nvPr userDrawn="1"/>
        </p:nvPicPr>
        <p:blipFill rotWithShape="1">
          <a:blip r:embed="rId2">
            <a:extLst>
              <a:ext uri="{28A0092B-C50C-407E-A947-70E740481C1C}">
                <a14:useLocalDpi xmlns:a14="http://schemas.microsoft.com/office/drawing/2010/main" val="0"/>
              </a:ext>
            </a:extLst>
          </a:blip>
          <a:srcRect l="69468" t="7973" r="445" b="7973"/>
          <a:stretch>
            <a:fillRect/>
          </a:stretch>
        </p:blipFill>
        <p:spPr>
          <a:xfrm flipH="1">
            <a:off x="0" y="0"/>
            <a:ext cx="12192000" cy="6858000"/>
          </a:xfrm>
          <a:prstGeom prst="rect">
            <a:avLst/>
          </a:prstGeom>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版式02">
    <p:spTree>
      <p:nvGrpSpPr>
        <p:cNvPr id="1" name=""/>
        <p:cNvGrpSpPr/>
        <p:nvPr/>
      </p:nvGrpSpPr>
      <p:grpSpPr>
        <a:xfrm>
          <a:off x="0" y="0"/>
          <a:ext cx="0" cy="0"/>
          <a:chOff x="0" y="0"/>
          <a:chExt cx="0" cy="0"/>
        </a:xfrm>
      </p:grpSpPr>
      <p:grpSp>
        <p:nvGrpSpPr>
          <p:cNvPr id="15" name="组合 14"/>
          <p:cNvGrpSpPr/>
          <p:nvPr userDrawn="1"/>
        </p:nvGrpSpPr>
        <p:grpSpPr>
          <a:xfrm>
            <a:off x="34640" y="484715"/>
            <a:ext cx="697170" cy="630020"/>
            <a:chOff x="34640" y="484715"/>
            <a:chExt cx="697170" cy="630020"/>
          </a:xfrm>
        </p:grpSpPr>
        <p:pic>
          <p:nvPicPr>
            <p:cNvPr id="6" name="图形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7" name="任意多边形: 形状 6"/>
            <p:cNvSpPr/>
            <p:nvPr/>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椭圆 7"/>
            <p:cNvSpPr/>
            <p:nvPr/>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9" name="1"/>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0" name="图形 1491"/>
            <p:cNvSpPr/>
            <p:nvPr/>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12"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3"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版式03">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4640" y="484715"/>
            <a:ext cx="697170" cy="630020"/>
            <a:chOff x="34640" y="484715"/>
            <a:chExt cx="697170" cy="630020"/>
          </a:xfrm>
        </p:grpSpPr>
        <p:pic>
          <p:nvPicPr>
            <p:cNvPr id="4" name="图形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schemeClr val="accent3"/>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accent3"/>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版式">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516" y="2314548"/>
            <a:ext cx="6370970" cy="3819552"/>
          </a:xfrm>
          <a:prstGeom prst="rect">
            <a:avLst/>
          </a:prstGeom>
        </p:spPr>
      </p:pic>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4" name="任意多边形: 形状 3"/>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椭圆 4"/>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6"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7"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8"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9"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1" name="图片占位符 10"/>
          <p:cNvSpPr>
            <a:spLocks noGrp="1"/>
          </p:cNvSpPr>
          <p:nvPr>
            <p:ph type="pic" sz="quarter" idx="12"/>
          </p:nvPr>
        </p:nvSpPr>
        <p:spPr>
          <a:xfrm>
            <a:off x="3657681" y="2571091"/>
            <a:ext cx="4876640" cy="3100627"/>
          </a:xfrm>
          <a:prstGeom prst="rect">
            <a:avLst/>
          </a:prstGeom>
          <a:ln>
            <a:noFill/>
          </a:ln>
        </p:spPr>
        <p:txBody>
          <a:bodyPr/>
          <a:lstStyle/>
          <a:p>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空白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标注页">
    <p:bg>
      <p:bgPr>
        <a:solidFill>
          <a:srgbClr val="404040"/>
        </a:solidFill>
        <a:effectLst/>
      </p:bgPr>
    </p:bg>
    <p:spTree>
      <p:nvGrpSpPr>
        <p:cNvPr id="1" name=""/>
        <p:cNvGrpSpPr/>
        <p:nvPr/>
      </p:nvGrpSpPr>
      <p:grpSpPr>
        <a:xfrm>
          <a:off x="0" y="0"/>
          <a:ext cx="0" cy="0"/>
          <a:chOff x="0" y="0"/>
          <a:chExt cx="0" cy="0"/>
        </a:xfrm>
      </p:grpSpPr>
      <p:sp>
        <p:nvSpPr>
          <p:cNvPr id="10" name="矩形 9"/>
          <p:cNvSpPr/>
          <p:nvPr userDrawn="1"/>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626964" y="568470"/>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标注</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2450801" y="595724"/>
            <a:ext cx="1402001"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图片出处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4159510" y="595724"/>
            <a:ext cx="7074345"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&amp;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Black</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中文 演示斜黑体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&amp;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Light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https://www.freepik.com/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hlinkClick r:id="rId2"/>
              </a:rPr>
              <a:t>https://unsplash.com/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MIcrosoft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a:stretch>
            <a:fillRect/>
          </a:stretch>
        </p:blipFill>
        <p:spPr>
          <a:xfrm>
            <a:off x="10698462" y="83245"/>
            <a:ext cx="1402001" cy="62958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版式03">
    <p:bg>
      <p:bgPr>
        <a:solidFill>
          <a:schemeClr val="bg1"/>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34640" y="484715"/>
            <a:ext cx="697170" cy="630020"/>
            <a:chOff x="34640" y="484715"/>
            <a:chExt cx="697170" cy="630020"/>
          </a:xfrm>
        </p:grpSpPr>
        <p:pic>
          <p:nvPicPr>
            <p:cNvPr id="4" name="图形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gr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schemeClr val="accent3"/>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accent3"/>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片版式">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516" y="2314548"/>
            <a:ext cx="6370970" cy="3819552"/>
          </a:xfrm>
          <a:prstGeom prst="rect">
            <a:avLst/>
          </a:prstGeom>
        </p:spPr>
      </p:pic>
      <p:pic>
        <p:nvPicPr>
          <p:cNvPr id="3" name="图形 2"/>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4" name="任意多边形: 形状 3"/>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5" name="椭圆 4"/>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6"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7"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8"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9"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1" name="图片占位符 10"/>
          <p:cNvSpPr>
            <a:spLocks noGrp="1"/>
          </p:cNvSpPr>
          <p:nvPr>
            <p:ph type="pic" sz="quarter" idx="12"/>
          </p:nvPr>
        </p:nvSpPr>
        <p:spPr>
          <a:xfrm>
            <a:off x="3657681" y="2571091"/>
            <a:ext cx="4876640" cy="3100627"/>
          </a:xfrm>
          <a:prstGeom prst="rect">
            <a:avLst/>
          </a:prstGeom>
          <a:ln>
            <a:noFill/>
          </a:ln>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版式">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注页">
    <p:bg>
      <p:bgPr>
        <a:solidFill>
          <a:srgbClr val="404040"/>
        </a:solidFill>
        <a:effectLst/>
      </p:bgPr>
    </p:bg>
    <p:spTree>
      <p:nvGrpSpPr>
        <p:cNvPr id="1" name=""/>
        <p:cNvGrpSpPr/>
        <p:nvPr/>
      </p:nvGrpSpPr>
      <p:grpSpPr>
        <a:xfrm>
          <a:off x="0" y="0"/>
          <a:ext cx="0" cy="0"/>
          <a:chOff x="0" y="0"/>
          <a:chExt cx="0" cy="0"/>
        </a:xfrm>
      </p:grpSpPr>
      <p:sp>
        <p:nvSpPr>
          <p:cNvPr id="10" name="矩形 9"/>
          <p:cNvSpPr/>
          <p:nvPr userDrawn="1"/>
        </p:nvSpPr>
        <p:spPr>
          <a:xfrm>
            <a:off x="11996" y="0"/>
            <a:ext cx="12180003" cy="6858000"/>
          </a:xfrm>
          <a:prstGeom prst="rect">
            <a:avLst/>
          </a:prstGeom>
          <a:solidFill>
            <a:srgbClr val="E6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626964" y="568470"/>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标注</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矩形 11"/>
          <p:cNvSpPr/>
          <p:nvPr userDrawn="1"/>
        </p:nvSpPr>
        <p:spPr>
          <a:xfrm>
            <a:off x="2450801" y="595724"/>
            <a:ext cx="1402001"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字体使用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行距</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图片出处</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声明</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作者</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矩形 12"/>
          <p:cNvSpPr/>
          <p:nvPr userDrawn="1"/>
        </p:nvSpPr>
        <p:spPr>
          <a:xfrm>
            <a:off x="4159510" y="595724"/>
            <a:ext cx="7074345" cy="5106398"/>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英文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&amp; </a:t>
            </a: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Arail</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Black</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中文 演示斜黑体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&amp;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微软雅黑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Light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正文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1.2</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https://www.freepik.com/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hlinkClick r:id="rId2"/>
              </a:rPr>
              <a:t>https://unsplash.com/</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（可商用素材网站）</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本网站所提供的任何信息内容（包括但不限于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PPT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模板、</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Word</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文档、</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Excel</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图表、图片素材等）均受</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中华人民共和国著作权法</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信息网络传播权保护条例</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及其他适用的法律法规的保护，未经权利人书面明确授权，信息内容的任何部分</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包括图片或图表</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不得被全部或部分的复制、传播、销售，否则将承担法律责任。</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MIcrosoft</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a:stretch>
            <a:fillRect/>
          </a:stretch>
        </p:blipFill>
        <p:spPr>
          <a:xfrm>
            <a:off x="10698462" y="83245"/>
            <a:ext cx="1402001" cy="62958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深色背景版式">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版式01">
    <p:spTree>
      <p:nvGrpSpPr>
        <p:cNvPr id="1" name=""/>
        <p:cNvGrpSpPr/>
        <p:nvPr/>
      </p:nvGrpSpPr>
      <p:grpSpPr>
        <a:xfrm>
          <a:off x="0" y="0"/>
          <a:ext cx="0" cy="0"/>
          <a:chOff x="0" y="0"/>
          <a:chExt cx="0" cy="0"/>
        </a:xfrm>
      </p:grpSpPr>
      <p:pic>
        <p:nvPicPr>
          <p:cNvPr id="3" name="图片 2" descr="建筑的高楼&#10;&#10;描述已自动生成"/>
          <p:cNvPicPr/>
          <p:nvPr userDrawn="1"/>
        </p:nvPicPr>
        <p:blipFill rotWithShape="1">
          <a:blip r:embed="rId2">
            <a:extLst>
              <a:ext uri="{28A0092B-C50C-407E-A947-70E740481C1C}">
                <a14:useLocalDpi xmlns:a14="http://schemas.microsoft.com/office/drawing/2010/main" val="0"/>
              </a:ext>
            </a:extLst>
          </a:blip>
          <a:srcRect l="69468" t="7973" r="445" b="7973"/>
          <a:stretch>
            <a:fillRect/>
          </a:stretch>
        </p:blipFill>
        <p:spPr>
          <a:xfrm flipH="1">
            <a:off x="0" y="0"/>
            <a:ext cx="12192000" cy="6858000"/>
          </a:xfrm>
          <a:prstGeom prst="rect">
            <a:avLst/>
          </a:prstGeom>
        </p:spPr>
      </p:pic>
      <p:pic>
        <p:nvPicPr>
          <p:cNvPr id="4" name="图形 3"/>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3506" y="942899"/>
            <a:ext cx="156894" cy="171836"/>
          </a:xfrm>
          <a:prstGeom prst="rect">
            <a:avLst/>
          </a:prstGeom>
        </p:spPr>
      </p:pic>
      <p:sp>
        <p:nvSpPr>
          <p:cNvPr id="5" name="任意多边形: 形状 4"/>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椭圆 5"/>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a:ea typeface="阿里巴巴普惠体 Light"/>
              <a:cs typeface="+mn-cs"/>
            </a:endParaRPr>
          </a:p>
        </p:txBody>
      </p:sp>
      <p:pic>
        <p:nvPicPr>
          <p:cNvPr id="7" name="1"/>
          <p:cNvPicPr>
            <a:picLocks noChangeAspect="1"/>
          </p:cNvPicPr>
          <p:nvPr userDrawn="1"/>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8"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p>
        </p:txBody>
      </p:sp>
      <p:sp>
        <p:nvSpPr>
          <p:cNvPr id="9" name="文本占位符 11"/>
          <p:cNvSpPr>
            <a:spLocks noGrp="1"/>
          </p:cNvSpPr>
          <p:nvPr>
            <p:ph type="body" sz="quarter" idx="10"/>
          </p:nvPr>
        </p:nvSpPr>
        <p:spPr>
          <a:xfrm>
            <a:off x="660400" y="343664"/>
            <a:ext cx="5381625" cy="549275"/>
          </a:xfrm>
          <a:prstGeom prst="rect">
            <a:avLst/>
          </a:prstGeom>
        </p:spPr>
        <p:txBody>
          <a:bodyPr anchor="b"/>
          <a:lstStyle>
            <a:lvl1pPr marL="0" inden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10" name="文本占位符 11"/>
          <p:cNvSpPr>
            <a:spLocks noGrp="1"/>
          </p:cNvSpPr>
          <p:nvPr>
            <p:ph type="body" sz="quarter" idx="11"/>
          </p:nvPr>
        </p:nvSpPr>
        <p:spPr>
          <a:xfrm>
            <a:off x="660400" y="913339"/>
            <a:ext cx="5381625" cy="216961"/>
          </a:xfrm>
          <a:prstGeom prst="rect">
            <a:avLst/>
          </a:prstGeom>
        </p:spPr>
        <p:txBody>
          <a:bodyPr anchor="b"/>
          <a:lstStyle>
            <a:lvl1pPr marL="0" indent="0" algn="l" defTabSz="914400" rtl="0" eaLnBrk="1" latinLnBrk="0" hangingPunct="1">
              <a:buNone/>
              <a:defRPr lang="zh-CN" altLang="en-US" sz="1200" i="1" kern="1200" dirty="0">
                <a:solidFill>
                  <a:schemeClr val="bg1"/>
                </a:solidFill>
                <a:effectLst>
                  <a:outerShdw blurRad="38100" dist="38100" dir="2700000" algn="tl">
                    <a:srgbClr val="000000">
                      <a:alpha val="43137"/>
                    </a:srgbClr>
                  </a:outerShdw>
                </a:effectLst>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9" Type="http://schemas.openxmlformats.org/officeDocument/2006/relationships/theme" Target="../theme/theme4.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accent3"/>
            </a:gs>
            <a:gs pos="76000">
              <a:schemeClr val="accent3">
                <a:lumMod val="50000"/>
              </a:schemeClr>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accent3"/>
            </a:gs>
            <a:gs pos="76000">
              <a:schemeClr val="accent3">
                <a:lumMod val="50000"/>
              </a:schemeClr>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accent3"/>
            </a:gs>
            <a:gs pos="76000">
              <a:schemeClr val="accent3">
                <a:lumMod val="50000"/>
              </a:schemeClr>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accent3"/>
            </a:gs>
            <a:gs pos="76000">
              <a:schemeClr val="accent3">
                <a:lumMod val="50000"/>
              </a:schemeClr>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accent3"/>
            </a:gs>
            <a:gs pos="76000">
              <a:schemeClr val="accent3">
                <a:lumMod val="50000"/>
              </a:schemeClr>
            </a:gs>
          </a:gsLst>
          <a:lin ang="27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4.xml"/><Relationship Id="rId7" Type="http://schemas.openxmlformats.org/officeDocument/2006/relationships/tags" Target="../tags/tag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5" Type="http://schemas.openxmlformats.org/officeDocument/2006/relationships/slideLayout" Target="../slideLayouts/slideLayout29.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8.wdp"/><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0.wdp"/><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1470634" y="5397169"/>
            <a:ext cx="659810" cy="345040"/>
            <a:chOff x="2201687" y="1222253"/>
            <a:chExt cx="7788626" cy="4072973"/>
          </a:xfrm>
        </p:grpSpPr>
        <p:sp>
          <p:nvSpPr>
            <p:cNvPr id="101" name="任意多边形: 形状 10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 name="椭圆 101"/>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w="3175">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3" name="椭圆 102"/>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4" name="弧形 103"/>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 name="弧形 104"/>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6" name="椭圆 105"/>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7" name="组合 106"/>
          <p:cNvGrpSpPr/>
          <p:nvPr/>
        </p:nvGrpSpPr>
        <p:grpSpPr>
          <a:xfrm>
            <a:off x="9887988" y="5580921"/>
            <a:ext cx="1024864" cy="480558"/>
            <a:chOff x="2201687" y="1222253"/>
            <a:chExt cx="7788626" cy="4072973"/>
          </a:xfrm>
        </p:grpSpPr>
        <p:sp>
          <p:nvSpPr>
            <p:cNvPr id="108" name="任意多边形: 形状 107"/>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9" name="椭圆 108"/>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0" name="椭圆 109"/>
            <p:cNvSpPr/>
            <p:nvPr/>
          </p:nvSpPr>
          <p:spPr>
            <a:xfrm rot="20706528">
              <a:off x="2880029" y="2060561"/>
              <a:ext cx="6431942" cy="2236230"/>
            </a:xfrm>
            <a:prstGeom prst="ellipse">
              <a:avLst/>
            </a:prstGeom>
            <a:noFill/>
            <a:ln w="6350">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1" name="弧形 110"/>
            <p:cNvSpPr/>
            <p:nvPr/>
          </p:nvSpPr>
          <p:spPr>
            <a:xfrm rot="20706528">
              <a:off x="2880029" y="2060561"/>
              <a:ext cx="6431942" cy="2236230"/>
            </a:xfrm>
            <a:prstGeom prst="arc">
              <a:avLst>
                <a:gd name="adj1" fmla="val 9113499"/>
                <a:gd name="adj2" fmla="val 11652175"/>
              </a:avLst>
            </a:prstGeom>
            <a:noFill/>
            <a:ln w="254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2" name="弧形 111"/>
            <p:cNvSpPr/>
            <p:nvPr/>
          </p:nvSpPr>
          <p:spPr>
            <a:xfrm rot="20706528">
              <a:off x="2880029" y="2060561"/>
              <a:ext cx="6431942" cy="2236230"/>
            </a:xfrm>
            <a:prstGeom prst="arc">
              <a:avLst>
                <a:gd name="adj1" fmla="val 20816971"/>
                <a:gd name="adj2" fmla="val 1655386"/>
              </a:avLst>
            </a:prstGeom>
            <a:noFill/>
            <a:ln w="254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3" name="椭圆 112"/>
            <p:cNvSpPr/>
            <p:nvPr/>
          </p:nvSpPr>
          <p:spPr>
            <a:xfrm rot="20706528">
              <a:off x="3555159" y="2404830"/>
              <a:ext cx="5081682" cy="1490820"/>
            </a:xfrm>
            <a:prstGeom prst="ellipse">
              <a:avLst/>
            </a:prstGeom>
            <a:noFill/>
            <a:ln w="6350">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4" name="组合 113"/>
          <p:cNvGrpSpPr/>
          <p:nvPr/>
        </p:nvGrpSpPr>
        <p:grpSpPr>
          <a:xfrm>
            <a:off x="8031732" y="4836301"/>
            <a:ext cx="316152" cy="165328"/>
            <a:chOff x="2201687" y="1222253"/>
            <a:chExt cx="7788626" cy="4072973"/>
          </a:xfrm>
        </p:grpSpPr>
        <p:sp>
          <p:nvSpPr>
            <p:cNvPr id="115" name="任意多边形: 形状 114"/>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6" name="椭圆 115"/>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7" name="椭圆 116"/>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8" name="弧形 117"/>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9" name="弧形 118"/>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0" name="椭圆 119"/>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1" name="组合 120"/>
          <p:cNvGrpSpPr/>
          <p:nvPr/>
        </p:nvGrpSpPr>
        <p:grpSpPr>
          <a:xfrm>
            <a:off x="5482914" y="2777055"/>
            <a:ext cx="511956" cy="267721"/>
            <a:chOff x="2201687" y="1222253"/>
            <a:chExt cx="7788626" cy="4072973"/>
          </a:xfrm>
        </p:grpSpPr>
        <p:sp>
          <p:nvSpPr>
            <p:cNvPr id="122" name="任意多边形: 形状 121"/>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3" name="椭圆 12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4" name="椭圆 123"/>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5" name="弧形 124"/>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6" name="弧形 125"/>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7" name="椭圆 126"/>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1" name="任意多边形: 形状 40"/>
          <p:cNvSpPr/>
          <p:nvPr/>
        </p:nvSpPr>
        <p:spPr>
          <a:xfrm flipH="1">
            <a:off x="2460956" y="3835090"/>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形状 37"/>
          <p:cNvSpPr/>
          <p:nvPr/>
        </p:nvSpPr>
        <p:spPr>
          <a:xfrm flipH="1">
            <a:off x="3844908" y="825658"/>
            <a:ext cx="1055232" cy="105523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3" name="组合 12"/>
          <p:cNvGrpSpPr/>
          <p:nvPr/>
        </p:nvGrpSpPr>
        <p:grpSpPr>
          <a:xfrm>
            <a:off x="2201687" y="1222253"/>
            <a:ext cx="7788626" cy="4072973"/>
            <a:chOff x="2201687" y="1222253"/>
            <a:chExt cx="7788626" cy="4072973"/>
          </a:xfrm>
        </p:grpSpPr>
        <p:sp>
          <p:nvSpPr>
            <p:cNvPr id="10" name="任意多边形: 形状 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弧形 28"/>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弧形 29"/>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任意多边形: 形状 31"/>
          <p:cNvSpPr/>
          <p:nvPr/>
        </p:nvSpPr>
        <p:spPr>
          <a:xfrm flipH="1">
            <a:off x="-811196" y="-906969"/>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3227705" y="1880870"/>
            <a:ext cx="5735955" cy="23069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品多多</a:t>
            </a:r>
            <a:r>
              <a:rPr kumimoji="0" lang="en-US" altLang="zh-CN" sz="72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APP</a:t>
            </a:r>
            <a:endParaRPr kumimoji="0" lang="en-US" altLang="zh-CN" sz="72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72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产品介绍</a:t>
            </a:r>
            <a:endParaRPr kumimoji="0" lang="zh-CN" altLang="en-US" sz="72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形状 32"/>
          <p:cNvSpPr/>
          <p:nvPr/>
        </p:nvSpPr>
        <p:spPr>
          <a:xfrm flipH="1">
            <a:off x="6952816" y="5755158"/>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a:effectLst>
            <a:softEdge rad="3175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形状 33"/>
          <p:cNvSpPr/>
          <p:nvPr/>
        </p:nvSpPr>
        <p:spPr>
          <a:xfrm flipH="1">
            <a:off x="11157227" y="2853281"/>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形状 35"/>
          <p:cNvSpPr/>
          <p:nvPr/>
        </p:nvSpPr>
        <p:spPr>
          <a:xfrm flipH="1">
            <a:off x="9413657" y="3707858"/>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3175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形状 36"/>
          <p:cNvSpPr/>
          <p:nvPr/>
        </p:nvSpPr>
        <p:spPr>
          <a:xfrm flipH="1">
            <a:off x="8140860" y="4920037"/>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49" name="组合 48"/>
          <p:cNvGrpSpPr/>
          <p:nvPr/>
        </p:nvGrpSpPr>
        <p:grpSpPr>
          <a:xfrm>
            <a:off x="936545" y="-5453353"/>
            <a:ext cx="3622149" cy="1894160"/>
            <a:chOff x="2201687" y="1222253"/>
            <a:chExt cx="7788626" cy="4072973"/>
          </a:xfrm>
        </p:grpSpPr>
        <p:sp>
          <p:nvSpPr>
            <p:cNvPr id="50" name="任意多边形: 形状 4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椭圆 5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椭圆 5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3" name="弧形 5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4" name="弧形 5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椭圆 5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6" name="组合 55"/>
          <p:cNvGrpSpPr/>
          <p:nvPr/>
        </p:nvGrpSpPr>
        <p:grpSpPr>
          <a:xfrm>
            <a:off x="5401053" y="-5453353"/>
            <a:ext cx="3622149" cy="1894160"/>
            <a:chOff x="2201687" y="1222253"/>
            <a:chExt cx="7788626" cy="4072973"/>
          </a:xfrm>
        </p:grpSpPr>
        <p:sp>
          <p:nvSpPr>
            <p:cNvPr id="57" name="任意多边形: 形状 56"/>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椭圆 57"/>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9" name="椭圆 58"/>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0" name="弧形 59"/>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1" name="弧形 60"/>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2" name="椭圆 61"/>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组合 62"/>
          <p:cNvGrpSpPr/>
          <p:nvPr/>
        </p:nvGrpSpPr>
        <p:grpSpPr>
          <a:xfrm>
            <a:off x="3168799" y="-3001361"/>
            <a:ext cx="3622149" cy="1894160"/>
            <a:chOff x="2201687" y="1222253"/>
            <a:chExt cx="7788626" cy="4072973"/>
          </a:xfrm>
        </p:grpSpPr>
        <p:sp>
          <p:nvSpPr>
            <p:cNvPr id="64" name="任意多边形: 形状 63"/>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5" name="椭圆 64"/>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8" name="椭圆 67"/>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9" name="弧形 68"/>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0" name="弧形 69"/>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1" name="椭圆 70"/>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2" name="组合 71"/>
          <p:cNvGrpSpPr/>
          <p:nvPr/>
        </p:nvGrpSpPr>
        <p:grpSpPr>
          <a:xfrm>
            <a:off x="7633306" y="-3001361"/>
            <a:ext cx="3622149" cy="1894160"/>
            <a:chOff x="2201687" y="1222253"/>
            <a:chExt cx="7788626" cy="4072973"/>
          </a:xfrm>
        </p:grpSpPr>
        <p:sp>
          <p:nvSpPr>
            <p:cNvPr id="73" name="任意多边形: 形状 7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4" name="椭圆 7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5" name="椭圆 7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6" name="弧形 7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7" name="弧形 7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8" name="椭圆 7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占位符 72"/>
          <p:cNvSpPr>
            <a:spLocks noGrp="1"/>
          </p:cNvSpPr>
          <p:nvPr>
            <p:ph type="body" sz="quarter" idx="10"/>
          </p:nvPr>
        </p:nvSpPr>
        <p:spPr/>
        <p:txBody>
          <a:bodyPr/>
          <a:lstStyle/>
          <a:p>
            <a:r>
              <a:rPr lang="en-US" altLang="zh-CN" dirty="0">
                <a:latin typeface="Arial" panose="020B0604020202020204" pitchFamily="34" charset="0"/>
                <a:sym typeface="Arial" panose="020B0604020202020204" pitchFamily="34" charset="0"/>
              </a:rPr>
              <a:t>03.</a:t>
            </a:r>
            <a:r>
              <a:rPr dirty="0">
                <a:latin typeface="Arial" panose="020B0604020202020204" pitchFamily="34" charset="0"/>
                <a:sym typeface="Arial" panose="020B0604020202020204" pitchFamily="34" charset="0"/>
              </a:rPr>
              <a:t>技术解决方案</a:t>
            </a:r>
            <a:endParaRPr kumimoji="0" sz="3200" b="0" i="0" u="none" strike="noStrike" kern="1200" cap="none" spc="0" normalizeH="0" baseline="0" noProof="0" dirty="0">
              <a:ln>
                <a:noFill/>
              </a:ln>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grpSp>
        <p:nvGrpSpPr>
          <p:cNvPr id="11" name="组合 10"/>
          <p:cNvGrpSpPr/>
          <p:nvPr/>
        </p:nvGrpSpPr>
        <p:grpSpPr>
          <a:xfrm>
            <a:off x="34640" y="484715"/>
            <a:ext cx="697170" cy="630020"/>
            <a:chOff x="34640" y="484715"/>
            <a:chExt cx="697170" cy="630020"/>
          </a:xfrm>
        </p:grpSpPr>
        <p:pic>
          <p:nvPicPr>
            <p:cNvPr id="12" name="图形 11"/>
            <p:cNvPicPr>
              <a:picLocks noChangeAspect="1"/>
            </p:cNvPicPr>
            <p:nvPr userDrawn="1"/>
          </p:nvPicPr>
          <p:blipFill>
            <a:blip r:embed="rId1"/>
            <a:stretch>
              <a:fillRect/>
            </a:stretch>
          </p:blipFill>
          <p:spPr>
            <a:xfrm>
              <a:off x="503506" y="942899"/>
              <a:ext cx="156894" cy="171836"/>
            </a:xfrm>
            <a:prstGeom prst="rect">
              <a:avLst/>
            </a:prstGeom>
          </p:spPr>
        </p:pic>
        <p:sp>
          <p:nvSpPr>
            <p:cNvPr id="13" name="任意多边形: 形状 12"/>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15" name="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6"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2" name="矩形 61"/>
          <p:cNvSpPr/>
          <p:nvPr/>
        </p:nvSpPr>
        <p:spPr>
          <a:xfrm>
            <a:off x="1107440" y="608330"/>
            <a:ext cx="3202940" cy="5878830"/>
          </a:xfrm>
          <a:prstGeom prst="rect">
            <a:avLst/>
          </a:prstGeom>
          <a:gradFill flip="none" rotWithShape="1">
            <a:gsLst>
              <a:gs pos="68000">
                <a:schemeClr val="accent3"/>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nvSpPr>
        <p:spPr>
          <a:xfrm>
            <a:off x="1554196" y="3095756"/>
            <a:ext cx="2446396" cy="3046095"/>
          </a:xfrm>
          <a:prstGeom prst="rect">
            <a:avLst/>
          </a:prstGeom>
          <a:noFill/>
        </p:spPr>
        <p:txBody>
          <a:bodyPr wrap="square">
            <a:spAutoFit/>
          </a:bodyPr>
          <a:lstStyle/>
          <a:p>
            <a:pPr algn="just">
              <a:lnSpc>
                <a:spcPct val="12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将安卓端作为数据接收与展示，发送的窗口，采用后端 Springboot+mybatis+mysql 框架来进行安卓端的传过来的数据的接收，处理， 发送。</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1628933" y="1133738"/>
            <a:ext cx="2296922" cy="1201148"/>
            <a:chOff x="993815" y="1925172"/>
            <a:chExt cx="3122342" cy="1632792"/>
          </a:xfrm>
        </p:grpSpPr>
        <p:sp>
          <p:nvSpPr>
            <p:cNvPr id="35" name="任意多边形: 形状 34"/>
            <p:cNvSpPr/>
            <p:nvPr/>
          </p:nvSpPr>
          <p:spPr>
            <a:xfrm>
              <a:off x="1732107"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椭圆 35"/>
            <p:cNvSpPr/>
            <p:nvPr/>
          </p:nvSpPr>
          <p:spPr>
            <a:xfrm rot="20706528">
              <a:off x="993815" y="2195365"/>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椭圆 36"/>
            <p:cNvSpPr/>
            <p:nvPr/>
          </p:nvSpPr>
          <p:spPr>
            <a:xfrm rot="20706528">
              <a:off x="1265752" y="2261237"/>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弧形 37"/>
            <p:cNvSpPr/>
            <p:nvPr/>
          </p:nvSpPr>
          <p:spPr>
            <a:xfrm rot="20706528">
              <a:off x="1265752" y="2261237"/>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弧形 38"/>
            <p:cNvSpPr/>
            <p:nvPr/>
          </p:nvSpPr>
          <p:spPr>
            <a:xfrm rot="20706528">
              <a:off x="1265752" y="2261237"/>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椭圆 39"/>
            <p:cNvSpPr/>
            <p:nvPr/>
          </p:nvSpPr>
          <p:spPr>
            <a:xfrm rot="20706528">
              <a:off x="1529919" y="2399249"/>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63" name="矩形 62"/>
          <p:cNvSpPr/>
          <p:nvPr/>
        </p:nvSpPr>
        <p:spPr>
          <a:xfrm>
            <a:off x="4563110" y="608330"/>
            <a:ext cx="3202940" cy="5878830"/>
          </a:xfrm>
          <a:prstGeom prst="rect">
            <a:avLst/>
          </a:prstGeom>
          <a:gradFill flip="none" rotWithShape="1">
            <a:gsLst>
              <a:gs pos="68000">
                <a:schemeClr val="accent3"/>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p:nvGrpSpPr>
        <p:grpSpPr>
          <a:xfrm>
            <a:off x="4969133" y="1052458"/>
            <a:ext cx="2296922" cy="1201148"/>
            <a:chOff x="4552291" y="1925172"/>
            <a:chExt cx="3122342" cy="1632792"/>
          </a:xfrm>
        </p:grpSpPr>
        <p:sp>
          <p:nvSpPr>
            <p:cNvPr id="20" name="椭圆 19"/>
            <p:cNvSpPr/>
            <p:nvPr/>
          </p:nvSpPr>
          <p:spPr>
            <a:xfrm rot="20706528">
              <a:off x="4552291" y="2195364"/>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9" name="组合 8"/>
            <p:cNvGrpSpPr/>
            <p:nvPr/>
          </p:nvGrpSpPr>
          <p:grpSpPr>
            <a:xfrm>
              <a:off x="4824228" y="1925172"/>
              <a:ext cx="2578468" cy="1632792"/>
              <a:chOff x="4824228" y="1925172"/>
              <a:chExt cx="2578468" cy="1632792"/>
            </a:xfrm>
          </p:grpSpPr>
          <p:sp>
            <p:nvSpPr>
              <p:cNvPr id="19" name="任意多边形: 形状 18"/>
              <p:cNvSpPr/>
              <p:nvPr/>
            </p:nvSpPr>
            <p:spPr>
              <a:xfrm>
                <a:off x="5297064"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4824228" y="2261236"/>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弧形 21"/>
              <p:cNvSpPr/>
              <p:nvPr/>
            </p:nvSpPr>
            <p:spPr>
              <a:xfrm rot="20706528">
                <a:off x="4824228" y="2261236"/>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弧形 24"/>
              <p:cNvSpPr/>
              <p:nvPr/>
            </p:nvSpPr>
            <p:spPr>
              <a:xfrm rot="20706528">
                <a:off x="4824228" y="2261236"/>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6" name="椭圆 25"/>
              <p:cNvSpPr/>
              <p:nvPr/>
            </p:nvSpPr>
            <p:spPr>
              <a:xfrm rot="20706528">
                <a:off x="5094877" y="2399248"/>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57" name="文本框 56"/>
          <p:cNvSpPr txBox="1"/>
          <p:nvPr/>
        </p:nvSpPr>
        <p:spPr>
          <a:xfrm>
            <a:off x="4801235" y="3094990"/>
            <a:ext cx="2815590" cy="3138170"/>
          </a:xfrm>
          <a:prstGeom prst="rect">
            <a:avLst/>
          </a:prstGeom>
          <a:noFill/>
        </p:spPr>
        <p:txBody>
          <a:bodyPr wrap="square">
            <a:spAutoFit/>
          </a:bodyPr>
          <a:lstStyle/>
          <a:p>
            <a:pPr algn="just">
              <a:lnSpc>
                <a:spcPct val="90000"/>
              </a:lnSpc>
            </a:pPr>
            <a:r>
              <a:rPr sz="2000" b="0" i="0" dirty="0">
                <a:solidFill>
                  <a:schemeClr val="bg1"/>
                </a:solidFill>
                <a:effectLst/>
                <a:latin typeface="Arial" panose="020B0604020202020204" pitchFamily="34" charset="0"/>
                <a:ea typeface="微软雅黑" panose="020B0503020204020204" pitchFamily="34" charset="-122"/>
                <a:sym typeface="Arial" panose="020B0604020202020204" pitchFamily="34" charset="0"/>
              </a:rPr>
              <a:t>MVC 指 MVC 模式的某种框架，它强制性地使应用程序的输入、处理和输出分 开。使用 MVC 应用程序被分成三个核心部件：模型、视图、控制器。它们各自处 理自己的任务。最典型的 MVC 就是 JSP +servlet+javabean 的模式。</a:t>
            </a:r>
            <a:endParaRPr sz="2000" b="0" i="0" dirty="0">
              <a:solidFill>
                <a:schemeClr val="bg1"/>
              </a:solidFill>
              <a:effectLst/>
              <a:latin typeface="Arial" panose="020B0604020202020204" pitchFamily="34" charset="0"/>
              <a:ea typeface="微软雅黑" panose="020B0503020204020204" pitchFamily="34" charset="-122"/>
              <a:sym typeface="Arial" panose="020B0604020202020204" pitchFamily="34" charset="0"/>
            </a:endParaRPr>
          </a:p>
        </p:txBody>
      </p:sp>
      <p:sp>
        <p:nvSpPr>
          <p:cNvPr id="64" name="矩形 63"/>
          <p:cNvSpPr/>
          <p:nvPr/>
        </p:nvSpPr>
        <p:spPr>
          <a:xfrm>
            <a:off x="8018780" y="613410"/>
            <a:ext cx="3202940" cy="5873750"/>
          </a:xfrm>
          <a:prstGeom prst="rect">
            <a:avLst/>
          </a:prstGeom>
          <a:gradFill flip="none" rotWithShape="1">
            <a:gsLst>
              <a:gs pos="68000">
                <a:schemeClr val="accent3"/>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9" name="组合 58"/>
          <p:cNvGrpSpPr/>
          <p:nvPr/>
        </p:nvGrpSpPr>
        <p:grpSpPr>
          <a:xfrm>
            <a:off x="8468082" y="1052458"/>
            <a:ext cx="2296922" cy="1201148"/>
            <a:chOff x="8110768" y="1925172"/>
            <a:chExt cx="3122342" cy="1632792"/>
          </a:xfrm>
        </p:grpSpPr>
        <p:sp>
          <p:nvSpPr>
            <p:cNvPr id="28" name="任意多边形: 形状 27"/>
            <p:cNvSpPr/>
            <p:nvPr/>
          </p:nvSpPr>
          <p:spPr>
            <a:xfrm>
              <a:off x="8855543"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椭圆 28"/>
            <p:cNvSpPr/>
            <p:nvPr/>
          </p:nvSpPr>
          <p:spPr>
            <a:xfrm rot="20706528">
              <a:off x="8110768" y="2195365"/>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椭圆 29"/>
            <p:cNvSpPr/>
            <p:nvPr/>
          </p:nvSpPr>
          <p:spPr>
            <a:xfrm rot="20706528">
              <a:off x="8382705" y="2261237"/>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弧形 30"/>
            <p:cNvSpPr/>
            <p:nvPr/>
          </p:nvSpPr>
          <p:spPr>
            <a:xfrm rot="20706528">
              <a:off x="8382705" y="2261237"/>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弧形 31"/>
            <p:cNvSpPr/>
            <p:nvPr/>
          </p:nvSpPr>
          <p:spPr>
            <a:xfrm rot="20706528">
              <a:off x="8382705" y="2261237"/>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椭圆 32"/>
            <p:cNvSpPr/>
            <p:nvPr/>
          </p:nvSpPr>
          <p:spPr>
            <a:xfrm rot="20706528">
              <a:off x="8653354" y="2399249"/>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58" name="文本框 57"/>
          <p:cNvSpPr txBox="1"/>
          <p:nvPr/>
        </p:nvSpPr>
        <p:spPr>
          <a:xfrm>
            <a:off x="8107680" y="3094990"/>
            <a:ext cx="3124200" cy="1938020"/>
          </a:xfrm>
          <a:prstGeom prst="rect">
            <a:avLst/>
          </a:prstGeom>
          <a:noFill/>
        </p:spPr>
        <p:txBody>
          <a:bodyPr wrap="square">
            <a:spAutoFit/>
          </a:bodyPr>
          <a:lstStyle/>
          <a:p>
            <a:pPr algn="just">
              <a:lnSpc>
                <a:spcPct val="12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采用 JSON 数据格式进行传输。JSON 具有良好的可读和便于快速编写的特性。 可在不同平台之间进行数据交换。</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矩形: 对角圆角 69"/>
          <p:cNvSpPr/>
          <p:nvPr/>
        </p:nvSpPr>
        <p:spPr>
          <a:xfrm>
            <a:off x="1875155" y="2528570"/>
            <a:ext cx="1795780" cy="460375"/>
          </a:xfrm>
          <a:prstGeom prst="round2DiagRect">
            <a:avLst/>
          </a:prstGeom>
          <a:solidFill>
            <a:schemeClr val="accent6"/>
          </a:solidFill>
          <a:ln>
            <a:noFill/>
          </a:ln>
          <a:effectLst>
            <a:outerShdw blurRad="406400" dist="139700" dir="5400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latin typeface="Arial" panose="020B0604020202020204" pitchFamily="34" charset="0"/>
                <a:ea typeface="微软雅黑" panose="020B0503020204020204" pitchFamily="34" charset="-122"/>
                <a:sym typeface="Arial" panose="020B0604020202020204" pitchFamily="34" charset="0"/>
              </a:rPr>
              <a:t>前后端分离</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77" name="矩形: 对角圆角 76"/>
          <p:cNvSpPr/>
          <p:nvPr/>
        </p:nvSpPr>
        <p:spPr>
          <a:xfrm>
            <a:off x="5228902" y="2524125"/>
            <a:ext cx="1777384" cy="460565"/>
          </a:xfrm>
          <a:prstGeom prst="round2DiagRect">
            <a:avLst/>
          </a:prstGeom>
          <a:solidFill>
            <a:schemeClr val="accent6"/>
          </a:solidFill>
          <a:ln>
            <a:noFill/>
          </a:ln>
          <a:effectLst>
            <a:outerShdw blurRad="406400" dist="139700" dir="5400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latin typeface="Arial" panose="020B0604020202020204" pitchFamily="34" charset="0"/>
                <a:ea typeface="微软雅黑" panose="020B0503020204020204" pitchFamily="34" charset="-122"/>
                <a:sym typeface="Arial" panose="020B0604020202020204" pitchFamily="34" charset="0"/>
              </a:rPr>
              <a:t>MVC 架构</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78" name="矩形: 对角圆角 77"/>
          <p:cNvSpPr/>
          <p:nvPr/>
        </p:nvSpPr>
        <p:spPr>
          <a:xfrm>
            <a:off x="8549640" y="2524760"/>
            <a:ext cx="2328545" cy="460375"/>
          </a:xfrm>
          <a:prstGeom prst="round2DiagRect">
            <a:avLst/>
          </a:prstGeom>
          <a:solidFill>
            <a:schemeClr val="accent6"/>
          </a:solidFill>
          <a:ln>
            <a:noFill/>
          </a:ln>
          <a:effectLst>
            <a:outerShdw blurRad="406400" dist="139700" dir="5400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latin typeface="Arial" panose="020B0604020202020204" pitchFamily="34" charset="0"/>
                <a:ea typeface="微软雅黑" panose="020B0503020204020204" pitchFamily="34" charset="-122"/>
                <a:sym typeface="Arial" panose="020B0604020202020204" pitchFamily="34" charset="0"/>
              </a:rPr>
              <a:t>数据传输方式</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73798" y="-1173480"/>
            <a:ext cx="15258257" cy="7979123"/>
            <a:chOff x="2201687" y="1222253"/>
            <a:chExt cx="7788626" cy="4072973"/>
          </a:xfrm>
        </p:grpSpPr>
        <p:sp>
          <p:nvSpPr>
            <p:cNvPr id="3" name="任意多边形: 形状 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弧形 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弧形 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p:cNvSpPr txBox="1"/>
          <p:nvPr/>
        </p:nvSpPr>
        <p:spPr>
          <a:xfrm>
            <a:off x="5479922" y="2215296"/>
            <a:ext cx="6038978" cy="1322070"/>
          </a:xfrm>
          <a:prstGeom prst="rect">
            <a:avLst/>
          </a:prstGeom>
          <a:noFill/>
        </p:spPr>
        <p:txBody>
          <a:bodyPr wrap="square" rtlCol="0">
            <a:spAutoFit/>
          </a:bodyPr>
          <a:lstStyle/>
          <a:p>
            <a:pPr algn="dist">
              <a:defRPr/>
            </a:pPr>
            <a:r>
              <a:rPr lang="zh-CN" altLang="en-US" sz="80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推广和运营</a:t>
            </a:r>
            <a:endParaRPr lang="zh-CN" altLang="en-US" sz="80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8880475" y="1056225"/>
            <a:ext cx="2638425" cy="101473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05</a:t>
            </a:r>
            <a:endParaRPr kumimoji="0" lang="zh-CN" altLang="en-US"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2774378" y="1491352"/>
            <a:ext cx="2156608" cy="1127771"/>
            <a:chOff x="2201687" y="1222253"/>
            <a:chExt cx="7788626" cy="4072973"/>
          </a:xfrm>
        </p:grpSpPr>
        <p:sp>
          <p:nvSpPr>
            <p:cNvPr id="20" name="任意多边形: 形状 1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弧形 2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弧形 2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任意多边形: 形状 26"/>
          <p:cNvSpPr/>
          <p:nvPr/>
        </p:nvSpPr>
        <p:spPr>
          <a:xfrm flipH="1">
            <a:off x="869319" y="689549"/>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形状 27"/>
          <p:cNvSpPr/>
          <p:nvPr/>
        </p:nvSpPr>
        <p:spPr>
          <a:xfrm flipH="1">
            <a:off x="1473798" y="2619123"/>
            <a:ext cx="738252" cy="73825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403888" y="3764734"/>
            <a:ext cx="4555168" cy="2382072"/>
            <a:chOff x="2201687" y="1222253"/>
            <a:chExt cx="7788626" cy="4072973"/>
          </a:xfrm>
        </p:grpSpPr>
        <p:sp>
          <p:nvSpPr>
            <p:cNvPr id="30" name="任意多边形: 形状 2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弧形 3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弧形 3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椭圆 35"/>
          <p:cNvSpPr/>
          <p:nvPr/>
        </p:nvSpPr>
        <p:spPr>
          <a:xfrm flipH="1">
            <a:off x="5136675" y="9845040"/>
            <a:ext cx="1918650" cy="12049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占位符 72"/>
          <p:cNvSpPr>
            <a:spLocks noGrp="1"/>
          </p:cNvSpPr>
          <p:nvPr>
            <p:ph type="body" sz="quarter" idx="10"/>
          </p:nvPr>
        </p:nvSpPr>
        <p:spPr/>
        <p:txBody>
          <a:bodyPr/>
          <a:lstStyle/>
          <a:p>
            <a:r>
              <a:rPr lang="en-US" altLang="zh-CN" dirty="0">
                <a:latin typeface="Arial" panose="020B0604020202020204" pitchFamily="34" charset="0"/>
                <a:sym typeface="Arial" panose="020B0604020202020204" pitchFamily="34" charset="0"/>
              </a:rPr>
              <a:t>04.</a:t>
            </a:r>
            <a:r>
              <a:rPr dirty="0">
                <a:latin typeface="Arial" panose="020B0604020202020204" pitchFamily="34" charset="0"/>
                <a:sym typeface="Arial" panose="020B0604020202020204" pitchFamily="34" charset="0"/>
              </a:rPr>
              <a:t>推广方案</a:t>
            </a:r>
            <a:endParaRPr kumimoji="0" sz="3200" b="0" i="0" u="none" strike="noStrike" kern="1200" cap="none" spc="0" normalizeH="0" baseline="0" noProof="0" dirty="0">
              <a:ln>
                <a:noFill/>
              </a:ln>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grpSp>
        <p:nvGrpSpPr>
          <p:cNvPr id="11" name="组合 10"/>
          <p:cNvGrpSpPr/>
          <p:nvPr/>
        </p:nvGrpSpPr>
        <p:grpSpPr>
          <a:xfrm>
            <a:off x="34640" y="484715"/>
            <a:ext cx="697170" cy="630020"/>
            <a:chOff x="34640" y="484715"/>
            <a:chExt cx="697170" cy="630020"/>
          </a:xfrm>
        </p:grpSpPr>
        <p:pic>
          <p:nvPicPr>
            <p:cNvPr id="12" name="图形 11"/>
            <p:cNvPicPr>
              <a:picLocks noChangeAspect="1"/>
            </p:cNvPicPr>
            <p:nvPr userDrawn="1"/>
          </p:nvPicPr>
          <p:blipFill>
            <a:blip r:embed="rId1"/>
            <a:stretch>
              <a:fillRect/>
            </a:stretch>
          </p:blipFill>
          <p:spPr>
            <a:xfrm>
              <a:off x="503506" y="942899"/>
              <a:ext cx="156894" cy="171836"/>
            </a:xfrm>
            <a:prstGeom prst="rect">
              <a:avLst/>
            </a:prstGeom>
          </p:spPr>
        </p:pic>
        <p:sp>
          <p:nvSpPr>
            <p:cNvPr id="13" name="任意多边形: 形状 12"/>
            <p:cNvSpPr/>
            <p:nvPr userDrawn="1"/>
          </p:nvSpPr>
          <p:spPr>
            <a:xfrm>
              <a:off x="149390" y="484715"/>
              <a:ext cx="396256" cy="396254"/>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95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userDrawn="1"/>
          </p:nvSpPr>
          <p:spPr>
            <a:xfrm rot="20017339">
              <a:off x="34640" y="566273"/>
              <a:ext cx="625760" cy="217559"/>
            </a:xfrm>
            <a:prstGeom prst="ellipse">
              <a:avLst/>
            </a:prstGeom>
            <a:noFill/>
            <a:ln w="6350">
              <a:gradFill>
                <a:gsLst>
                  <a:gs pos="0">
                    <a:schemeClr val="accent1">
                      <a:alpha val="0"/>
                      <a:lumMod val="0"/>
                      <a:lumOff val="100000"/>
                    </a:schemeClr>
                  </a:gs>
                  <a:gs pos="100000">
                    <a:schemeClr val="accent1">
                      <a:lumMod val="40000"/>
                      <a:lumOff val="6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15" name="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9946695" flipV="1">
              <a:off x="53338" y="641090"/>
              <a:ext cx="678472" cy="213464"/>
            </a:xfrm>
            <a:prstGeom prst="rect">
              <a:avLst/>
            </a:prstGeom>
          </p:spPr>
        </p:pic>
        <p:sp>
          <p:nvSpPr>
            <p:cNvPr id="16" name="图形 1491"/>
            <p:cNvSpPr/>
            <p:nvPr userDrawn="1"/>
          </p:nvSpPr>
          <p:spPr>
            <a:xfrm rot="21127780">
              <a:off x="439949" y="623382"/>
              <a:ext cx="9038" cy="9038"/>
            </a:xfrm>
            <a:custGeom>
              <a:avLst/>
              <a:gdLst>
                <a:gd name="connsiteX0" fmla="*/ 3572 w 24384"/>
                <a:gd name="connsiteY0" fmla="*/ 20812 h 24384"/>
                <a:gd name="connsiteX1" fmla="*/ 3572 w 24384"/>
                <a:gd name="connsiteY1" fmla="*/ 3572 h 24384"/>
                <a:gd name="connsiteX2" fmla="*/ 20812 w 24384"/>
                <a:gd name="connsiteY2" fmla="*/ 3572 h 24384"/>
                <a:gd name="connsiteX3" fmla="*/ 20812 w 24384"/>
                <a:gd name="connsiteY3" fmla="*/ 20812 h 24384"/>
                <a:gd name="connsiteX4" fmla="*/ 3572 w 24384"/>
                <a:gd name="connsiteY4" fmla="*/ 20812 h 2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 h="24384">
                  <a:moveTo>
                    <a:pt x="3572" y="20812"/>
                  </a:moveTo>
                  <a:cubicBezTo>
                    <a:pt x="-1191" y="16050"/>
                    <a:pt x="-1191" y="8334"/>
                    <a:pt x="3572" y="3572"/>
                  </a:cubicBezTo>
                  <a:cubicBezTo>
                    <a:pt x="8334" y="-1191"/>
                    <a:pt x="16050" y="-1191"/>
                    <a:pt x="20812" y="3572"/>
                  </a:cubicBezTo>
                  <a:cubicBezTo>
                    <a:pt x="25575" y="8334"/>
                    <a:pt x="25575" y="16050"/>
                    <a:pt x="20812" y="20812"/>
                  </a:cubicBezTo>
                  <a:cubicBezTo>
                    <a:pt x="16050" y="25575"/>
                    <a:pt x="8334" y="25575"/>
                    <a:pt x="3572" y="20812"/>
                  </a:cubicBezTo>
                  <a:close/>
                </a:path>
              </a:pathLst>
            </a:custGeom>
            <a:gradFill flip="none" rotWithShape="1">
              <a:gsLst>
                <a:gs pos="0">
                  <a:schemeClr val="accent1">
                    <a:lumMod val="20000"/>
                    <a:lumOff val="80000"/>
                  </a:schemeClr>
                </a:gs>
                <a:gs pos="83000">
                  <a:schemeClr val="accent1"/>
                </a:gs>
                <a:gs pos="36000">
                  <a:schemeClr val="accent1">
                    <a:lumMod val="60000"/>
                    <a:lumOff val="40000"/>
                  </a:schemeClr>
                </a:gs>
                <a:gs pos="100000">
                  <a:schemeClr val="accent1">
                    <a:lumMod val="50000"/>
                  </a:schemeClr>
                </a:gs>
              </a:gsLst>
              <a:path path="circle">
                <a:fillToRect r="100000" b="100000"/>
              </a:path>
              <a:tileRect l="-100000" t="-100000"/>
            </a:gradFill>
            <a:ln w="4811" cap="flat">
              <a:noFill/>
              <a:prstDash val="solid"/>
              <a:miter/>
            </a:ln>
          </p:spPr>
          <p:txBody>
            <a:bodyPr rtlCol="0" anchor="ctr"/>
            <a:lstStyle/>
            <a:p>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2" name="矩形 61"/>
          <p:cNvSpPr/>
          <p:nvPr/>
        </p:nvSpPr>
        <p:spPr>
          <a:xfrm>
            <a:off x="1107440" y="608330"/>
            <a:ext cx="4293870" cy="5878830"/>
          </a:xfrm>
          <a:prstGeom prst="rect">
            <a:avLst/>
          </a:prstGeom>
          <a:gradFill flip="none" rotWithShape="1">
            <a:gsLst>
              <a:gs pos="68000">
                <a:schemeClr val="accent3"/>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16"/>
          <p:cNvSpPr txBox="1"/>
          <p:nvPr/>
        </p:nvSpPr>
        <p:spPr>
          <a:xfrm>
            <a:off x="1263015" y="3255010"/>
            <a:ext cx="4001770" cy="3046095"/>
          </a:xfrm>
          <a:prstGeom prst="rect">
            <a:avLst/>
          </a:prstGeom>
          <a:noFill/>
        </p:spPr>
        <p:txBody>
          <a:bodyPr wrap="square">
            <a:spAutoFit/>
          </a:bodyPr>
          <a:lstStyle/>
          <a:p>
            <a:pPr algn="just">
              <a:lnSpc>
                <a:spcPct val="12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通过微信、微博、抖音等网络社交平台对 app 进行推广，例如在微信发布朋 友圈对 app 进行基本的介绍，然后通过身边同学的相互转发，让我校更多的同学 了解且使用 app；还有可以通过校内影响力较大的微信公众号发布推文对 app 进 行宣传和推广。</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矩形 63"/>
          <p:cNvSpPr/>
          <p:nvPr/>
        </p:nvSpPr>
        <p:spPr>
          <a:xfrm>
            <a:off x="6987540" y="613410"/>
            <a:ext cx="4234180" cy="5873750"/>
          </a:xfrm>
          <a:prstGeom prst="rect">
            <a:avLst/>
          </a:prstGeom>
          <a:gradFill flip="none" rotWithShape="1">
            <a:gsLst>
              <a:gs pos="68000">
                <a:schemeClr val="accent3"/>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文本框 57"/>
          <p:cNvSpPr txBox="1"/>
          <p:nvPr/>
        </p:nvSpPr>
        <p:spPr>
          <a:xfrm>
            <a:off x="7365365" y="3529330"/>
            <a:ext cx="3478530" cy="829945"/>
          </a:xfrm>
          <a:prstGeom prst="rect">
            <a:avLst/>
          </a:prstGeom>
          <a:noFill/>
        </p:spPr>
        <p:txBody>
          <a:bodyPr wrap="square">
            <a:spAutoFit/>
          </a:bodyPr>
          <a:lstStyle/>
          <a:p>
            <a:pPr algn="just">
              <a:lnSpc>
                <a:spcPct val="120000"/>
              </a:lnSpc>
            </a:pP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在教学楼、宿舍楼</a:t>
            </a:r>
            <a:r>
              <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rPr>
              <a:t>和饭堂附近分发传单。</a:t>
            </a:r>
            <a:endParaRPr lang="zh-CN" altLang="en-US" sz="2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矩形: 对角圆角 69"/>
          <p:cNvSpPr/>
          <p:nvPr/>
        </p:nvSpPr>
        <p:spPr>
          <a:xfrm>
            <a:off x="2365898" y="2639695"/>
            <a:ext cx="1777384" cy="460565"/>
          </a:xfrm>
          <a:prstGeom prst="round2DiagRect">
            <a:avLst/>
          </a:prstGeom>
          <a:solidFill>
            <a:schemeClr val="accent6"/>
          </a:solidFill>
          <a:ln>
            <a:noFill/>
          </a:ln>
          <a:effectLst>
            <a:outerShdw blurRad="406400" dist="139700" dir="5400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latin typeface="Arial" panose="020B0604020202020204" pitchFamily="34" charset="0"/>
                <a:ea typeface="微软雅黑" panose="020B0503020204020204" pitchFamily="34" charset="-122"/>
                <a:sym typeface="Arial" panose="020B0604020202020204" pitchFamily="34" charset="0"/>
              </a:rPr>
              <a:t>线上推广</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sp>
        <p:nvSpPr>
          <p:cNvPr id="78" name="矩形: 对角圆角 77"/>
          <p:cNvSpPr/>
          <p:nvPr/>
        </p:nvSpPr>
        <p:spPr>
          <a:xfrm>
            <a:off x="8215406" y="2639695"/>
            <a:ext cx="1777384" cy="460565"/>
          </a:xfrm>
          <a:prstGeom prst="round2DiagRect">
            <a:avLst/>
          </a:prstGeom>
          <a:solidFill>
            <a:schemeClr val="accent6"/>
          </a:solidFill>
          <a:ln>
            <a:noFill/>
          </a:ln>
          <a:effectLst>
            <a:outerShdw blurRad="406400" dist="139700" dir="5400000" algn="t" rotWithShape="0">
              <a:schemeClr val="accent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2400" b="1" dirty="0">
                <a:latin typeface="Arial" panose="020B0604020202020204" pitchFamily="34" charset="0"/>
                <a:ea typeface="微软雅黑" panose="020B0503020204020204" pitchFamily="34" charset="-122"/>
                <a:sym typeface="Arial" panose="020B0604020202020204" pitchFamily="34" charset="0"/>
              </a:rPr>
              <a:t>线下推广</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47" name="图形 46" descr="连接"/>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9440" y="784860"/>
            <a:ext cx="1773555" cy="1773555"/>
          </a:xfrm>
          <a:prstGeom prst="rect">
            <a:avLst/>
          </a:prstGeom>
        </p:spPr>
      </p:pic>
      <p:pic>
        <p:nvPicPr>
          <p:cNvPr id="2" name="图形 8" descr="监视器"/>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66010" y="784860"/>
            <a:ext cx="1778000" cy="1778000"/>
          </a:xfrm>
          <a:prstGeom prst="rect">
            <a:avLst/>
          </a:prstGeom>
        </p:spPr>
      </p:pic>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形状"/>
          <p:cNvSpPr/>
          <p:nvPr>
            <p:custDataLst>
              <p:tags r:id="rId1"/>
            </p:custDataLst>
          </p:nvPr>
        </p:nvSpPr>
        <p:spPr>
          <a:xfrm rot="2700000">
            <a:off x="4472940" y="1317625"/>
            <a:ext cx="1111250" cy="112204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rgbClr val="1F74AD"/>
          </a:solidFill>
          <a:ln w="12700">
            <a:miter lim="400000"/>
          </a:ln>
        </p:spPr>
        <p:txBody>
          <a:bodyPr tIns="45720" bIns="45720" anchor="ctr"/>
          <a:p>
            <a:pPr algn="ctr" defTabSz="889000">
              <a:lnSpc>
                <a:spcPct val="90000"/>
              </a:lnSpc>
              <a:spcBef>
                <a:spcPts val="750"/>
              </a:spcBef>
              <a:defRPr sz="4000">
                <a:solidFill>
                  <a:srgbClr val="FFFFFF"/>
                </a:solidFill>
              </a:defRPr>
            </a:pPr>
            <a:endParaRPr sz="2000">
              <a:latin typeface="微软雅黑" panose="020B0503020204020204" pitchFamily="34" charset="-122"/>
              <a:ea typeface="微软雅黑" panose="020B0503020204020204" pitchFamily="34" charset="-122"/>
            </a:endParaRPr>
          </a:p>
        </p:txBody>
      </p:sp>
      <p:sp>
        <p:nvSpPr>
          <p:cNvPr id="32" name="形状"/>
          <p:cNvSpPr/>
          <p:nvPr>
            <p:custDataLst>
              <p:tags r:id="rId2"/>
            </p:custDataLst>
          </p:nvPr>
        </p:nvSpPr>
        <p:spPr>
          <a:xfrm rot="2700000">
            <a:off x="4233545" y="1134745"/>
            <a:ext cx="1529080" cy="154686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rgbClr val="1F74AD"/>
          </a:solidFill>
          <a:ln w="12700">
            <a:miter lim="400000"/>
          </a:ln>
        </p:spPr>
        <p:txBody>
          <a:bodyPr tIns="45720" bIns="45720" anchor="ctr"/>
          <a:lstStyle/>
          <a:p>
            <a:pPr algn="ctr" defTabSz="889000">
              <a:lnSpc>
                <a:spcPct val="90000"/>
              </a:lnSpc>
              <a:spcBef>
                <a:spcPts val="750"/>
              </a:spcBef>
              <a:defRPr sz="4000">
                <a:solidFill>
                  <a:srgbClr val="FFFFFF"/>
                </a:solidFill>
              </a:defRPr>
            </a:pPr>
            <a:endParaRPr sz="2000">
              <a:latin typeface="微软雅黑" panose="020B0503020204020204" pitchFamily="34" charset="-122"/>
              <a:ea typeface="微软雅黑" panose="020B0503020204020204" pitchFamily="34" charset="-122"/>
            </a:endParaRPr>
          </a:p>
        </p:txBody>
      </p:sp>
      <p:sp>
        <p:nvSpPr>
          <p:cNvPr id="33" name="形状"/>
          <p:cNvSpPr/>
          <p:nvPr>
            <p:custDataLst>
              <p:tags r:id="rId3"/>
            </p:custDataLst>
          </p:nvPr>
        </p:nvSpPr>
        <p:spPr>
          <a:xfrm rot="2700000">
            <a:off x="6363970" y="1129030"/>
            <a:ext cx="1543050" cy="153289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rgbClr val="3498DB"/>
          </a:solidFill>
          <a:ln w="12700">
            <a:miter lim="400000"/>
          </a:ln>
        </p:spPr>
        <p:txBody>
          <a:bodyPr tIns="45720" bIns="45720" anchor="ctr"/>
          <a:lstStyle/>
          <a:p>
            <a:pPr algn="ctr" defTabSz="889000">
              <a:lnSpc>
                <a:spcPct val="90000"/>
              </a:lnSpc>
              <a:spcBef>
                <a:spcPts val="750"/>
              </a:spcBef>
              <a:defRPr sz="4000">
                <a:solidFill>
                  <a:srgbClr val="FFFFFF"/>
                </a:solidFill>
              </a:defRPr>
            </a:pPr>
            <a:endParaRPr sz="2000">
              <a:latin typeface="微软雅黑" panose="020B0503020204020204" pitchFamily="34" charset="-122"/>
              <a:ea typeface="微软雅黑" panose="020B0503020204020204" pitchFamily="34" charset="-122"/>
            </a:endParaRPr>
          </a:p>
        </p:txBody>
      </p:sp>
      <p:sp>
        <p:nvSpPr>
          <p:cNvPr id="34" name="形状"/>
          <p:cNvSpPr/>
          <p:nvPr>
            <p:custDataLst>
              <p:tags r:id="rId4"/>
            </p:custDataLst>
          </p:nvPr>
        </p:nvSpPr>
        <p:spPr>
          <a:xfrm rot="2700000">
            <a:off x="6398895" y="3891915"/>
            <a:ext cx="1543050" cy="152400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rgbClr val="1AA3AA"/>
          </a:solidFill>
          <a:ln w="12700">
            <a:miter lim="400000"/>
          </a:ln>
        </p:spPr>
        <p:txBody>
          <a:bodyPr tIns="45720" bIns="45720" anchor="ctr"/>
          <a:lstStyle/>
          <a:p>
            <a:pPr algn="ctr" defTabSz="889000">
              <a:lnSpc>
                <a:spcPct val="90000"/>
              </a:lnSpc>
              <a:spcBef>
                <a:spcPts val="750"/>
              </a:spcBef>
              <a:defRPr sz="4000">
                <a:solidFill>
                  <a:srgbClr val="FFFFFF"/>
                </a:solidFill>
              </a:defRPr>
            </a:pPr>
            <a:endParaRPr sz="2000">
              <a:latin typeface="微软雅黑" panose="020B0503020204020204" pitchFamily="34" charset="-122"/>
              <a:ea typeface="微软雅黑" panose="020B0503020204020204" pitchFamily="34" charset="-122"/>
            </a:endParaRPr>
          </a:p>
        </p:txBody>
      </p:sp>
      <p:sp>
        <p:nvSpPr>
          <p:cNvPr id="35" name="形状"/>
          <p:cNvSpPr/>
          <p:nvPr>
            <p:custDataLst>
              <p:tags r:id="rId5"/>
            </p:custDataLst>
          </p:nvPr>
        </p:nvSpPr>
        <p:spPr>
          <a:xfrm rot="2700000">
            <a:off x="4262755" y="3890645"/>
            <a:ext cx="1543050" cy="152908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7936"/>
                  <a:pt x="1138" y="5189"/>
                  <a:pt x="3163" y="3163"/>
                </a:cubicBezTo>
                <a:cubicBezTo>
                  <a:pt x="5189" y="1138"/>
                  <a:pt x="7936" y="0"/>
                  <a:pt x="10800" y="0"/>
                </a:cubicBezTo>
                <a:cubicBezTo>
                  <a:pt x="13664" y="0"/>
                  <a:pt x="16411" y="1138"/>
                  <a:pt x="18437" y="3163"/>
                </a:cubicBezTo>
                <a:cubicBezTo>
                  <a:pt x="20462" y="5189"/>
                  <a:pt x="21600" y="7936"/>
                  <a:pt x="21600" y="10800"/>
                </a:cubicBezTo>
                <a:cubicBezTo>
                  <a:pt x="21600" y="13664"/>
                  <a:pt x="20462" y="16411"/>
                  <a:pt x="18437" y="18437"/>
                </a:cubicBezTo>
                <a:cubicBezTo>
                  <a:pt x="16411" y="20462"/>
                  <a:pt x="13664" y="21600"/>
                  <a:pt x="10800" y="21600"/>
                </a:cubicBezTo>
                <a:cubicBezTo>
                  <a:pt x="7936" y="21600"/>
                  <a:pt x="5189" y="20462"/>
                  <a:pt x="3163" y="18437"/>
                </a:cubicBezTo>
                <a:cubicBezTo>
                  <a:pt x="1138" y="16411"/>
                  <a:pt x="0" y="13664"/>
                  <a:pt x="0" y="10800"/>
                </a:cubicBezTo>
                <a:lnTo>
                  <a:pt x="0" y="10800"/>
                </a:lnTo>
                <a:close/>
              </a:path>
            </a:pathLst>
          </a:custGeom>
          <a:solidFill>
            <a:srgbClr val="69A35B"/>
          </a:solidFill>
          <a:ln w="12700">
            <a:miter lim="400000"/>
          </a:ln>
        </p:spPr>
        <p:txBody>
          <a:bodyPr tIns="45720" bIns="45720" anchor="ctr"/>
          <a:lstStyle/>
          <a:p>
            <a:pPr algn="ctr" defTabSz="889000">
              <a:lnSpc>
                <a:spcPct val="90000"/>
              </a:lnSpc>
              <a:spcBef>
                <a:spcPts val="750"/>
              </a:spcBef>
              <a:defRPr sz="4000">
                <a:solidFill>
                  <a:srgbClr val="FFFFFF"/>
                </a:solidFill>
              </a:defRPr>
            </a:pPr>
            <a:endParaRPr sz="2000">
              <a:latin typeface="微软雅黑" panose="020B0503020204020204" pitchFamily="34" charset="-122"/>
              <a:ea typeface="微软雅黑" panose="020B0503020204020204" pitchFamily="34" charset="-122"/>
            </a:endParaRPr>
          </a:p>
        </p:txBody>
      </p:sp>
      <p:sp>
        <p:nvSpPr>
          <p:cNvPr id="79" name="文本框 78"/>
          <p:cNvSpPr txBox="1"/>
          <p:nvPr>
            <p:custDataLst>
              <p:tags r:id="rId6"/>
            </p:custDataLst>
          </p:nvPr>
        </p:nvSpPr>
        <p:spPr>
          <a:xfrm>
            <a:off x="8383270" y="1028065"/>
            <a:ext cx="3263900" cy="1847215"/>
          </a:xfrm>
          <a:prstGeom prst="rect">
            <a:avLst/>
          </a:prstGeom>
          <a:noFill/>
        </p:spPr>
        <p:txBody>
          <a:bodyPr wrap="square" lIns="90000" tIns="0" rIns="90000" bIns="46800">
            <a:normAutofit lnSpcReduction="20000"/>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nSpc>
                <a:spcPct val="120000"/>
              </a:lnSpc>
            </a:pPr>
            <a:r>
              <a:rPr lang="zh-CN" altLang="en-US" sz="1400" spc="150" dirty="0">
                <a:solidFill>
                  <a:schemeClr val="bg1"/>
                </a:solidFill>
                <a:latin typeface="微软雅黑" panose="020B0503020204020204" pitchFamily="34" charset="-122"/>
                <a:ea typeface="微软雅黑" panose="020B0503020204020204" pitchFamily="34" charset="-122"/>
              </a:rPr>
              <a:t>软件开发成本</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主要包括开发和运维团队等人力资源成本，以及服务器 等硬件成本。</a:t>
            </a:r>
            <a:endParaRPr lang="zh-CN" altLang="en-US" sz="1400" spc="150" dirty="0">
              <a:solidFill>
                <a:schemeClr val="bg1"/>
              </a:solidFill>
              <a:latin typeface="微软雅黑" panose="020B0503020204020204" pitchFamily="34" charset="-122"/>
              <a:ea typeface="微软雅黑" panose="020B0503020204020204" pitchFamily="34" charset="-122"/>
            </a:endParaRPr>
          </a:p>
          <a:p>
            <a:pPr>
              <a:lnSpc>
                <a:spcPct val="120000"/>
              </a:lnSpc>
            </a:pP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营销成本</a:t>
            </a:r>
            <a:endParaRPr lang="zh-CN" altLang="en-US" sz="1400" spc="1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spc="150" dirty="0">
                <a:solidFill>
                  <a:schemeClr val="bg1"/>
                </a:solidFill>
                <a:latin typeface="微软雅黑" panose="020B0503020204020204" pitchFamily="34" charset="-122"/>
                <a:ea typeface="微软雅黑" panose="020B0503020204020204" pitchFamily="34" charset="-122"/>
              </a:rPr>
              <a:t>主要包括线上和线下进行推广所需的资金和人力资源。</a:t>
            </a:r>
            <a:endParaRPr lang="zh-CN" altLang="en-US" sz="1400" spc="150" dirty="0">
              <a:solidFill>
                <a:schemeClr val="bg1"/>
              </a:solidFill>
              <a:latin typeface="微软雅黑" panose="020B0503020204020204" pitchFamily="34" charset="-122"/>
              <a:ea typeface="微软雅黑" panose="020B0503020204020204" pitchFamily="34" charset="-122"/>
            </a:endParaRPr>
          </a:p>
        </p:txBody>
      </p:sp>
      <p:sp>
        <p:nvSpPr>
          <p:cNvPr id="81" name="文本框 80"/>
          <p:cNvSpPr txBox="1"/>
          <p:nvPr>
            <p:custDataLst>
              <p:tags r:id="rId7"/>
            </p:custDataLst>
          </p:nvPr>
        </p:nvSpPr>
        <p:spPr>
          <a:xfrm>
            <a:off x="8470265" y="3218815"/>
            <a:ext cx="3263900" cy="2869565"/>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nSpc>
                <a:spcPct val="120000"/>
              </a:lnSpc>
            </a:pPr>
            <a:r>
              <a:rPr lang="zh-CN" altLang="en-US" sz="1400" spc="150" dirty="0">
                <a:solidFill>
                  <a:schemeClr val="bg1"/>
                </a:solidFill>
                <a:latin typeface="微软雅黑" panose="020B0503020204020204" pitchFamily="34" charset="-122"/>
                <a:ea typeface="微软雅黑" panose="020B0503020204020204" pitchFamily="34" charset="-122"/>
              </a:rPr>
              <a:t>开拓市场 </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通过线上和线下推广吸引用户，根据用户的自行反馈和不定期发布调查问卷 等方式获取用户们适当的意见和建议，以此更好地对软件进行扩展和完善。</a:t>
            </a:r>
            <a:endParaRPr lang="zh-CN" altLang="en-US" sz="1400" spc="150" dirty="0">
              <a:solidFill>
                <a:schemeClr val="bg1"/>
              </a:solidFill>
              <a:latin typeface="微软雅黑" panose="020B0503020204020204" pitchFamily="34" charset="-122"/>
              <a:ea typeface="微软雅黑" panose="020B0503020204020204" pitchFamily="34" charset="-122"/>
            </a:endParaRPr>
          </a:p>
          <a:p>
            <a:pPr>
              <a:lnSpc>
                <a:spcPct val="120000"/>
              </a:lnSpc>
            </a:pPr>
            <a:endParaRPr lang="zh-CN" altLang="en-US" sz="1400" spc="15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spc="150" dirty="0">
                <a:solidFill>
                  <a:schemeClr val="bg1"/>
                </a:solidFill>
                <a:latin typeface="微软雅黑" panose="020B0503020204020204" pitchFamily="34" charset="-122"/>
                <a:ea typeface="微软雅黑" panose="020B0503020204020204" pitchFamily="34" charset="-122"/>
              </a:rPr>
              <a:t>运营稳定期 </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当我们的软件占有一定的市场份额，有了一定的用户基数后，可以进一步扩 大市场，让其他高校的学生也可以使用我们的 app，并且对软件的功能做更进一 步的创新和扩展，使其更加符合同学们的需求。</a:t>
            </a:r>
            <a:endParaRPr lang="zh-CN" altLang="en-US" sz="1400" spc="150" dirty="0">
              <a:solidFill>
                <a:schemeClr val="bg1"/>
              </a:solidFill>
              <a:latin typeface="微软雅黑" panose="020B0503020204020204" pitchFamily="34" charset="-122"/>
              <a:ea typeface="微软雅黑" panose="020B0503020204020204" pitchFamily="34" charset="-122"/>
            </a:endParaRPr>
          </a:p>
        </p:txBody>
      </p:sp>
      <p:sp>
        <p:nvSpPr>
          <p:cNvPr id="82" name="文本框 81"/>
          <p:cNvSpPr txBox="1"/>
          <p:nvPr>
            <p:custDataLst>
              <p:tags r:id="rId8"/>
            </p:custDataLst>
          </p:nvPr>
        </p:nvSpPr>
        <p:spPr>
          <a:xfrm>
            <a:off x="4331970" y="1673860"/>
            <a:ext cx="139954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r">
              <a:lnSpc>
                <a:spcPct val="120000"/>
              </a:lnSpc>
            </a:pPr>
            <a:r>
              <a:rPr lang="zh-CN" altLang="en-US" sz="2000" b="1" spc="300" dirty="0">
                <a:solidFill>
                  <a:schemeClr val="bg1"/>
                </a:solidFill>
                <a:latin typeface="微软雅黑" panose="020B0503020204020204" pitchFamily="34" charset="-122"/>
                <a:ea typeface="微软雅黑" panose="020B0503020204020204" pitchFamily="34" charset="-122"/>
                <a:cs typeface="+mn-ea"/>
              </a:rPr>
              <a:t>盈利模式</a:t>
            </a:r>
            <a:endParaRPr lang="zh-CN" altLang="en-US" sz="2000" b="1" spc="300" dirty="0">
              <a:solidFill>
                <a:schemeClr val="bg1"/>
              </a:solidFill>
              <a:latin typeface="微软雅黑" panose="020B0503020204020204" pitchFamily="34" charset="-122"/>
              <a:ea typeface="微软雅黑" panose="020B0503020204020204" pitchFamily="34" charset="-122"/>
              <a:cs typeface="+mn-ea"/>
            </a:endParaRPr>
          </a:p>
        </p:txBody>
      </p:sp>
      <p:sp>
        <p:nvSpPr>
          <p:cNvPr id="83" name="文本框 82"/>
          <p:cNvSpPr txBox="1"/>
          <p:nvPr>
            <p:custDataLst>
              <p:tags r:id="rId9"/>
            </p:custDataLst>
          </p:nvPr>
        </p:nvSpPr>
        <p:spPr>
          <a:xfrm>
            <a:off x="545465" y="1028700"/>
            <a:ext cx="3263900" cy="1847215"/>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l">
              <a:lnSpc>
                <a:spcPct val="120000"/>
              </a:lnSpc>
            </a:pPr>
            <a:r>
              <a:rPr lang="zh-CN" altLang="en-US" sz="1000" spc="150" dirty="0">
                <a:solidFill>
                  <a:schemeClr val="bg1"/>
                </a:solidFill>
                <a:latin typeface="微软雅黑" panose="020B0503020204020204" pitchFamily="34" charset="-122"/>
                <a:ea typeface="微软雅黑" panose="020B0503020204020204" pitchFamily="34" charset="-122"/>
              </a:rPr>
              <a:t>华师大食堂公司：</a:t>
            </a:r>
            <a:endParaRPr lang="zh-CN" altLang="en-US" sz="1000" spc="150" dirty="0">
              <a:solidFill>
                <a:schemeClr val="bg1"/>
              </a:solidFill>
              <a:latin typeface="微软雅黑" panose="020B0503020204020204" pitchFamily="34" charset="-122"/>
              <a:ea typeface="微软雅黑" panose="020B0503020204020204" pitchFamily="34" charset="-122"/>
            </a:endParaRPr>
          </a:p>
          <a:p>
            <a:pPr algn="l">
              <a:lnSpc>
                <a:spcPct val="120000"/>
              </a:lnSpc>
            </a:pPr>
            <a:r>
              <a:rPr lang="zh-CN" altLang="en-US" sz="1000" spc="150" dirty="0">
                <a:solidFill>
                  <a:schemeClr val="bg1"/>
                </a:solidFill>
                <a:latin typeface="微软雅黑" panose="020B0503020204020204" pitchFamily="34" charset="-122"/>
                <a:ea typeface="微软雅黑" panose="020B0503020204020204" pitchFamily="34" charset="-122"/>
              </a:rPr>
              <a:t>用与学校食堂合作，互利共赢，消息互通，新功能研发，起到促进消费的作用，从中赚取资金。</a:t>
            </a:r>
            <a:endParaRPr lang="zh-CN" altLang="en-US" sz="1000" spc="150" dirty="0">
              <a:solidFill>
                <a:schemeClr val="bg1"/>
              </a:solidFill>
              <a:latin typeface="微软雅黑" panose="020B0503020204020204" pitchFamily="34" charset="-122"/>
              <a:ea typeface="微软雅黑" panose="020B0503020204020204" pitchFamily="34" charset="-122"/>
            </a:endParaRPr>
          </a:p>
          <a:p>
            <a:pPr algn="l">
              <a:lnSpc>
                <a:spcPct val="120000"/>
              </a:lnSpc>
            </a:pPr>
            <a:r>
              <a:rPr lang="zh-CN" altLang="en-US" sz="1000" spc="150" dirty="0">
                <a:solidFill>
                  <a:schemeClr val="bg1"/>
                </a:solidFill>
                <a:latin typeface="微软雅黑" panose="020B0503020204020204" pitchFamily="34" charset="-122"/>
                <a:ea typeface="微软雅黑" panose="020B0503020204020204" pitchFamily="34" charset="-122"/>
              </a:rPr>
              <a:t>社会捐赠：</a:t>
            </a:r>
            <a:br>
              <a:rPr lang="zh-CN" altLang="en-US" sz="1000" spc="150" dirty="0">
                <a:solidFill>
                  <a:schemeClr val="bg1"/>
                </a:solidFill>
                <a:latin typeface="微软雅黑" panose="020B0503020204020204" pitchFamily="34" charset="-122"/>
                <a:ea typeface="微软雅黑" panose="020B0503020204020204" pitchFamily="34" charset="-122"/>
              </a:rPr>
            </a:br>
            <a:r>
              <a:rPr lang="zh-CN" altLang="en-US" sz="1000" spc="150" dirty="0">
                <a:solidFill>
                  <a:schemeClr val="bg1"/>
                </a:solidFill>
                <a:latin typeface="微软雅黑" panose="020B0503020204020204" pitchFamily="34" charset="-122"/>
                <a:ea typeface="微软雅黑" panose="020B0503020204020204" pitchFamily="34" charset="-122"/>
              </a:rPr>
              <a:t>用户可自愿进行打赏，以此感谢开发人员的辛苦付出。</a:t>
            </a:r>
            <a:br>
              <a:rPr lang="zh-CN" altLang="en-US" sz="1000" spc="150" dirty="0">
                <a:solidFill>
                  <a:schemeClr val="bg1"/>
                </a:solidFill>
                <a:latin typeface="微软雅黑" panose="020B0503020204020204" pitchFamily="34" charset="-122"/>
                <a:ea typeface="微软雅黑" panose="020B0503020204020204" pitchFamily="34" charset="-122"/>
              </a:rPr>
            </a:br>
            <a:r>
              <a:rPr lang="zh-CN" altLang="en-US" sz="1000" spc="150" dirty="0">
                <a:solidFill>
                  <a:schemeClr val="bg1"/>
                </a:solidFill>
                <a:latin typeface="微软雅黑" panose="020B0503020204020204" pitchFamily="34" charset="-122"/>
                <a:ea typeface="微软雅黑" panose="020B0503020204020204" pitchFamily="34" charset="-122"/>
              </a:rPr>
              <a:t>广告收入：</a:t>
            </a:r>
            <a:br>
              <a:rPr lang="zh-CN" altLang="en-US" sz="1000" spc="150" dirty="0">
                <a:solidFill>
                  <a:schemeClr val="bg1"/>
                </a:solidFill>
                <a:latin typeface="微软雅黑" panose="020B0503020204020204" pitchFamily="34" charset="-122"/>
                <a:ea typeface="微软雅黑" panose="020B0503020204020204" pitchFamily="34" charset="-122"/>
              </a:rPr>
            </a:br>
            <a:r>
              <a:rPr lang="zh-CN" altLang="en-US" sz="1000" spc="150" dirty="0">
                <a:solidFill>
                  <a:schemeClr val="bg1"/>
                </a:solidFill>
                <a:latin typeface="微软雅黑" panose="020B0503020204020204" pitchFamily="34" charset="-122"/>
                <a:ea typeface="微软雅黑" panose="020B0503020204020204" pitchFamily="34" charset="-122"/>
              </a:rPr>
              <a:t>在不破坏用户体验的前提下，适当进行植入广告以获得足够的资金来对软件 进行持续的运维和开发。</a:t>
            </a:r>
            <a:endParaRPr lang="zh-CN" altLang="en-US" sz="1000" spc="150"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custDataLst>
              <p:tags r:id="rId10"/>
            </p:custDataLst>
          </p:nvPr>
        </p:nvSpPr>
        <p:spPr>
          <a:xfrm>
            <a:off x="545465" y="3218815"/>
            <a:ext cx="3263900" cy="2780030"/>
          </a:xfrm>
          <a:prstGeom prst="rect">
            <a:avLst/>
          </a:prstGeom>
          <a:noFill/>
        </p:spPr>
        <p:txBody>
          <a:bodyPr wrap="square" lIns="90000" tIns="0" rIns="90000" bIns="4680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l">
              <a:lnSpc>
                <a:spcPct val="120000"/>
              </a:lnSpc>
            </a:pPr>
            <a:r>
              <a:rPr lang="zh-CN" altLang="en-US" sz="1400" spc="150" dirty="0">
                <a:solidFill>
                  <a:schemeClr val="bg1"/>
                </a:solidFill>
                <a:latin typeface="微软雅黑" panose="020B0503020204020204" pitchFamily="34" charset="-122"/>
                <a:ea typeface="微软雅黑" panose="020B0503020204020204" pitchFamily="34" charset="-122"/>
              </a:rPr>
              <a:t>财务风险 </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产品开发前期可能由于没有足够的资金保障导致软件难以继续开发和运营。</a:t>
            </a:r>
            <a:br>
              <a:rPr lang="zh-CN" altLang="en-US" sz="1400" spc="150" dirty="0">
                <a:solidFill>
                  <a:schemeClr val="bg1"/>
                </a:solidFill>
                <a:latin typeface="微软雅黑" panose="020B0503020204020204" pitchFamily="34" charset="-122"/>
                <a:ea typeface="微软雅黑" panose="020B0503020204020204" pitchFamily="34" charset="-122"/>
              </a:rPr>
            </a:b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竞争风险 </a:t>
            </a:r>
            <a:br>
              <a:rPr lang="zh-CN" altLang="en-US" sz="1400" spc="150" dirty="0">
                <a:solidFill>
                  <a:schemeClr val="bg1"/>
                </a:solidFill>
                <a:latin typeface="微软雅黑" panose="020B0503020204020204" pitchFamily="34" charset="-122"/>
                <a:ea typeface="微软雅黑" panose="020B0503020204020204" pitchFamily="34" charset="-122"/>
              </a:rPr>
            </a:br>
            <a:r>
              <a:rPr lang="zh-CN" altLang="en-US" sz="1400" spc="150" dirty="0">
                <a:solidFill>
                  <a:schemeClr val="bg1"/>
                </a:solidFill>
                <a:latin typeface="微软雅黑" panose="020B0503020204020204" pitchFamily="34" charset="-122"/>
                <a:ea typeface="微软雅黑" panose="020B0503020204020204" pitchFamily="34" charset="-122"/>
              </a:rPr>
              <a:t>虽然目前竞争者不是很多，但是开放式平台技术门槛较低，要时刻保持警惕， 提前抢占市场份额，同时进行更多的创新式功能开发，作为自身的亮点和卖点， 以此吸引更多的用户。</a:t>
            </a:r>
            <a:br>
              <a:rPr lang="zh-CN" altLang="en-US" sz="4665" spc="150" dirty="0">
                <a:latin typeface="微软雅黑" panose="020B0503020204020204" pitchFamily="34" charset="-122"/>
                <a:ea typeface="微软雅黑" panose="020B0503020204020204" pitchFamily="34" charset="-122"/>
              </a:rPr>
            </a:br>
            <a:endParaRPr lang="zh-CN" altLang="en-US" sz="4665" spc="150" dirty="0">
              <a:latin typeface="微软雅黑" panose="020B0503020204020204" pitchFamily="34" charset="-122"/>
              <a:ea typeface="微软雅黑" panose="020B0503020204020204" pitchFamily="34" charset="-122"/>
            </a:endParaRPr>
          </a:p>
        </p:txBody>
      </p:sp>
      <p:sp>
        <p:nvSpPr>
          <p:cNvPr id="73" name="文本占位符 72"/>
          <p:cNvSpPr>
            <a:spLocks noGrp="1"/>
          </p:cNvSpPr>
          <p:nvPr/>
        </p:nvSpPr>
        <p:spPr>
          <a:xfrm>
            <a:off x="660400" y="343535"/>
            <a:ext cx="3034030" cy="549275"/>
          </a:xfrm>
          <a:prstGeom prst="rect">
            <a:avLst/>
          </a:prstGeom>
        </p:spPr>
        <p:txBody>
          <a:bodyPr anchor="b"/>
          <a:lstStyle>
            <a:lvl1pPr marL="0" indent="0" algn="l" defTabSz="914400" rtl="0" eaLnBrk="1" latinLnBrk="0" hangingPunct="1">
              <a:lnSpc>
                <a:spcPct val="90000"/>
              </a:lnSpc>
              <a:spcBef>
                <a:spcPts val="1000"/>
              </a:spcBef>
              <a:buFont typeface="Arial" panose="020B0604020202020204" pitchFamily="34" charset="0"/>
              <a:buNone/>
              <a:defRPr kumimoji="0" lang="zh-CN" altLang="en-US" sz="3200" b="1" i="0" u="none" strike="noStrike" kern="1200" cap="none" spc="0" normalizeH="0" baseline="0" dirty="0">
                <a:ln>
                  <a:noFill/>
                </a:ln>
                <a:solidFill>
                  <a:prstClr val="white"/>
                </a:solidFill>
                <a:effectLst>
                  <a:outerShdw blurRad="101600" dist="38100" dir="2700000" algn="tl">
                    <a:srgbClr val="000000">
                      <a:alpha val="41000"/>
                    </a:srgbClr>
                  </a:outerShdw>
                </a:effectLst>
                <a:uLnTx/>
                <a:uFillTx/>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Arial" panose="020B0604020202020204" pitchFamily="34" charset="0"/>
                <a:sym typeface="Arial" panose="020B0604020202020204" pitchFamily="34" charset="0"/>
              </a:rPr>
              <a:t>04.</a:t>
            </a:r>
            <a:r>
              <a:rPr dirty="0">
                <a:latin typeface="Arial" panose="020B0604020202020204" pitchFamily="34" charset="0"/>
                <a:sym typeface="Arial" panose="020B0604020202020204" pitchFamily="34" charset="0"/>
              </a:rPr>
              <a:t>运营规划</a:t>
            </a:r>
            <a:endParaRPr kumimoji="0" sz="3200" b="0" i="0" u="none" strike="noStrike" kern="1200" cap="none" spc="0" normalizeH="0" baseline="0" noProof="0" dirty="0">
              <a:ln>
                <a:noFill/>
              </a:ln>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sp>
        <p:nvSpPr>
          <p:cNvPr id="5" name="文本框 4"/>
          <p:cNvSpPr txBox="1"/>
          <p:nvPr>
            <p:custDataLst>
              <p:tags r:id="rId11"/>
            </p:custDataLst>
          </p:nvPr>
        </p:nvSpPr>
        <p:spPr>
          <a:xfrm>
            <a:off x="6461125" y="1673225"/>
            <a:ext cx="139954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r">
              <a:lnSpc>
                <a:spcPct val="120000"/>
              </a:lnSpc>
            </a:pPr>
            <a:r>
              <a:rPr lang="zh-CN" altLang="en-US" sz="2000" b="1" spc="300" dirty="0">
                <a:solidFill>
                  <a:schemeClr val="bg1"/>
                </a:solidFill>
                <a:latin typeface="微软雅黑" panose="020B0503020204020204" pitchFamily="34" charset="-122"/>
                <a:ea typeface="微软雅黑" panose="020B0503020204020204" pitchFamily="34" charset="-122"/>
                <a:cs typeface="+mn-ea"/>
              </a:rPr>
              <a:t>成本分析</a:t>
            </a:r>
            <a:endParaRPr lang="zh-CN" altLang="en-US" sz="2000" b="1" spc="300" dirty="0">
              <a:solidFill>
                <a:schemeClr val="bg1"/>
              </a:solidFill>
              <a:latin typeface="微软雅黑" panose="020B0503020204020204" pitchFamily="34" charset="-122"/>
              <a:ea typeface="微软雅黑" panose="020B0503020204020204" pitchFamily="34" charset="-122"/>
              <a:cs typeface="+mn-ea"/>
            </a:endParaRPr>
          </a:p>
        </p:txBody>
      </p:sp>
      <p:sp>
        <p:nvSpPr>
          <p:cNvPr id="7" name="文本框 6"/>
          <p:cNvSpPr txBox="1"/>
          <p:nvPr>
            <p:custDataLst>
              <p:tags r:id="rId12"/>
            </p:custDataLst>
          </p:nvPr>
        </p:nvSpPr>
        <p:spPr>
          <a:xfrm>
            <a:off x="4334510" y="4453255"/>
            <a:ext cx="1399540" cy="401320"/>
          </a:xfrm>
          <a:prstGeom prst="rect">
            <a:avLst/>
          </a:prstGeom>
          <a:noFill/>
        </p:spPr>
        <p:txBody>
          <a:bodyPr wrap="square" lIns="90000" tIns="46800" rIns="90000" bIns="0" anchor="b" anchorCtr="0">
            <a:normAutofit lnSpcReduction="10000"/>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r">
              <a:lnSpc>
                <a:spcPct val="120000"/>
              </a:lnSpc>
            </a:pPr>
            <a:r>
              <a:rPr lang="zh-CN" altLang="en-US" sz="2000" b="1" spc="300" dirty="0">
                <a:solidFill>
                  <a:schemeClr val="bg1"/>
                </a:solidFill>
                <a:latin typeface="微软雅黑" panose="020B0503020204020204" pitchFamily="34" charset="-122"/>
                <a:ea typeface="微软雅黑" panose="020B0503020204020204" pitchFamily="34" charset="-122"/>
                <a:cs typeface="+mn-ea"/>
              </a:rPr>
              <a:t>风险评估</a:t>
            </a:r>
            <a:endParaRPr lang="zh-CN" altLang="en-US" sz="2000" b="1" spc="300" dirty="0">
              <a:solidFill>
                <a:schemeClr val="bg1"/>
              </a:solidFill>
              <a:latin typeface="微软雅黑" panose="020B0503020204020204" pitchFamily="34" charset="-122"/>
              <a:ea typeface="微软雅黑" panose="020B0503020204020204" pitchFamily="34" charset="-122"/>
              <a:cs typeface="+mn-ea"/>
            </a:endParaRPr>
          </a:p>
        </p:txBody>
      </p:sp>
      <p:sp>
        <p:nvSpPr>
          <p:cNvPr id="8" name="文本框 7"/>
          <p:cNvSpPr txBox="1"/>
          <p:nvPr>
            <p:custDataLst>
              <p:tags r:id="rId13"/>
            </p:custDataLst>
          </p:nvPr>
        </p:nvSpPr>
        <p:spPr>
          <a:xfrm>
            <a:off x="6393815" y="4566285"/>
            <a:ext cx="1553845" cy="401320"/>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gn="ctr">
              <a:lnSpc>
                <a:spcPct val="120000"/>
              </a:lnSpc>
            </a:pPr>
            <a:r>
              <a:rPr lang="zh-CN" altLang="en-US" sz="2000" b="1" spc="300" dirty="0">
                <a:solidFill>
                  <a:schemeClr val="bg1"/>
                </a:solidFill>
                <a:latin typeface="微软雅黑" panose="020B0503020204020204" pitchFamily="34" charset="-122"/>
                <a:ea typeface="微软雅黑" panose="020B0503020204020204" pitchFamily="34" charset="-122"/>
                <a:cs typeface="+mn-ea"/>
              </a:rPr>
              <a:t>产品发展战略</a:t>
            </a:r>
            <a:endParaRPr lang="zh-CN" altLang="en-US" sz="2000" b="1" spc="300" dirty="0">
              <a:solidFill>
                <a:schemeClr val="bg1"/>
              </a:solidFill>
              <a:latin typeface="微软雅黑" panose="020B0503020204020204" pitchFamily="34" charset="-122"/>
              <a:ea typeface="微软雅黑" panose="020B0503020204020204" pitchFamily="34" charset="-122"/>
              <a:cs typeface="+mn-ea"/>
            </a:endParaRPr>
          </a:p>
        </p:txBody>
      </p:sp>
      <p:sp>
        <p:nvSpPr>
          <p:cNvPr id="10" name="圆角矩形 9"/>
          <p:cNvSpPr/>
          <p:nvPr/>
        </p:nvSpPr>
        <p:spPr>
          <a:xfrm>
            <a:off x="406400" y="892810"/>
            <a:ext cx="3402965" cy="1983105"/>
          </a:xfrm>
          <a:prstGeom prst="roundRect">
            <a:avLst/>
          </a:prstGeom>
          <a:noFill/>
          <a:ln w="28575" cmpd="sng">
            <a:solidFill>
              <a:srgbClr val="1F74A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圆角矩形 11"/>
          <p:cNvSpPr/>
          <p:nvPr/>
        </p:nvSpPr>
        <p:spPr>
          <a:xfrm>
            <a:off x="8282940" y="906145"/>
            <a:ext cx="3364230" cy="1969135"/>
          </a:xfrm>
          <a:prstGeom prst="roundRect">
            <a:avLst/>
          </a:prstGeom>
          <a:noFill/>
          <a:ln w="28575" cmpd="sng">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圆角矩形 12"/>
          <p:cNvSpPr/>
          <p:nvPr/>
        </p:nvSpPr>
        <p:spPr>
          <a:xfrm>
            <a:off x="405765" y="3110865"/>
            <a:ext cx="3403600" cy="3402965"/>
          </a:xfrm>
          <a:prstGeom prst="roundRect">
            <a:avLst/>
          </a:prstGeom>
          <a:noFill/>
          <a:ln w="28575" cmpd="sng">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圆角矩形 14"/>
          <p:cNvSpPr/>
          <p:nvPr/>
        </p:nvSpPr>
        <p:spPr>
          <a:xfrm>
            <a:off x="8280400" y="3110865"/>
            <a:ext cx="3469640" cy="3747770"/>
          </a:xfrm>
          <a:prstGeom prst="roundRect">
            <a:avLst/>
          </a:prstGeom>
          <a:noFill/>
          <a:ln w="28575" cmpd="sng">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组合 106"/>
          <p:cNvGrpSpPr/>
          <p:nvPr/>
        </p:nvGrpSpPr>
        <p:grpSpPr>
          <a:xfrm>
            <a:off x="9887988" y="5580921"/>
            <a:ext cx="1024864" cy="480558"/>
            <a:chOff x="2201687" y="1222253"/>
            <a:chExt cx="7788626" cy="4072973"/>
          </a:xfrm>
        </p:grpSpPr>
        <p:sp>
          <p:nvSpPr>
            <p:cNvPr id="108" name="任意多边形: 形状 107"/>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9" name="椭圆 108"/>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0" name="椭圆 109"/>
            <p:cNvSpPr/>
            <p:nvPr/>
          </p:nvSpPr>
          <p:spPr>
            <a:xfrm rot="20706528">
              <a:off x="2880029" y="2060561"/>
              <a:ext cx="6431942" cy="2236230"/>
            </a:xfrm>
            <a:prstGeom prst="ellipse">
              <a:avLst/>
            </a:prstGeom>
            <a:noFill/>
            <a:ln w="6350">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1" name="弧形 110"/>
            <p:cNvSpPr/>
            <p:nvPr/>
          </p:nvSpPr>
          <p:spPr>
            <a:xfrm rot="20706528">
              <a:off x="2880029" y="2060561"/>
              <a:ext cx="6431942" cy="2236230"/>
            </a:xfrm>
            <a:prstGeom prst="arc">
              <a:avLst>
                <a:gd name="adj1" fmla="val 9113499"/>
                <a:gd name="adj2" fmla="val 11652175"/>
              </a:avLst>
            </a:prstGeom>
            <a:noFill/>
            <a:ln w="254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2" name="弧形 111"/>
            <p:cNvSpPr/>
            <p:nvPr/>
          </p:nvSpPr>
          <p:spPr>
            <a:xfrm rot="20706528">
              <a:off x="2880029" y="2060561"/>
              <a:ext cx="6431942" cy="2236230"/>
            </a:xfrm>
            <a:prstGeom prst="arc">
              <a:avLst>
                <a:gd name="adj1" fmla="val 20816971"/>
                <a:gd name="adj2" fmla="val 1655386"/>
              </a:avLst>
            </a:prstGeom>
            <a:noFill/>
            <a:ln w="254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3" name="椭圆 112"/>
            <p:cNvSpPr/>
            <p:nvPr/>
          </p:nvSpPr>
          <p:spPr>
            <a:xfrm rot="20706528">
              <a:off x="3555159" y="2404830"/>
              <a:ext cx="5081682" cy="1490820"/>
            </a:xfrm>
            <a:prstGeom prst="ellipse">
              <a:avLst/>
            </a:prstGeom>
            <a:noFill/>
            <a:ln w="6350">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任意多边形: 形状 31"/>
          <p:cNvSpPr/>
          <p:nvPr/>
        </p:nvSpPr>
        <p:spPr>
          <a:xfrm flipH="1">
            <a:off x="-811196" y="-906969"/>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形状 32"/>
          <p:cNvSpPr/>
          <p:nvPr/>
        </p:nvSpPr>
        <p:spPr>
          <a:xfrm flipH="1">
            <a:off x="6336795" y="5802478"/>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a:effectLst>
            <a:softEdge rad="3175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形状 33"/>
          <p:cNvSpPr/>
          <p:nvPr/>
        </p:nvSpPr>
        <p:spPr>
          <a:xfrm flipH="1">
            <a:off x="11234337" y="2278136"/>
            <a:ext cx="2069546" cy="2069546"/>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 name="组合 1"/>
          <p:cNvGrpSpPr/>
          <p:nvPr/>
        </p:nvGrpSpPr>
        <p:grpSpPr>
          <a:xfrm>
            <a:off x="1470634" y="825658"/>
            <a:ext cx="8824525" cy="4975881"/>
            <a:chOff x="1470634" y="825658"/>
            <a:chExt cx="8824525" cy="4975881"/>
          </a:xfrm>
        </p:grpSpPr>
        <p:grpSp>
          <p:nvGrpSpPr>
            <p:cNvPr id="100" name="组合 99"/>
            <p:cNvGrpSpPr/>
            <p:nvPr/>
          </p:nvGrpSpPr>
          <p:grpSpPr>
            <a:xfrm>
              <a:off x="1470634" y="5397169"/>
              <a:ext cx="659810" cy="345040"/>
              <a:chOff x="2201687" y="1222253"/>
              <a:chExt cx="7788626" cy="4072973"/>
            </a:xfrm>
          </p:grpSpPr>
          <p:sp>
            <p:nvSpPr>
              <p:cNvPr id="101" name="任意多边形: 形状 10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 name="椭圆 101"/>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w="3175">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3" name="椭圆 102"/>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4" name="弧形 103"/>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5" name="弧形 104"/>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6" name="椭圆 105"/>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4" name="组合 113"/>
            <p:cNvGrpSpPr/>
            <p:nvPr/>
          </p:nvGrpSpPr>
          <p:grpSpPr>
            <a:xfrm>
              <a:off x="8031732" y="4836301"/>
              <a:ext cx="316152" cy="165328"/>
              <a:chOff x="2201687" y="1222253"/>
              <a:chExt cx="7788626" cy="4072973"/>
            </a:xfrm>
          </p:grpSpPr>
          <p:sp>
            <p:nvSpPr>
              <p:cNvPr id="115" name="任意多边形: 形状 114"/>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6" name="椭圆 115"/>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7" name="椭圆 116"/>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8" name="弧形 117"/>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9" name="弧形 118"/>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0" name="椭圆 119"/>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1" name="组合 120"/>
            <p:cNvGrpSpPr/>
            <p:nvPr/>
          </p:nvGrpSpPr>
          <p:grpSpPr>
            <a:xfrm>
              <a:off x="5482914" y="2777055"/>
              <a:ext cx="511956" cy="267721"/>
              <a:chOff x="2201687" y="1222253"/>
              <a:chExt cx="7788626" cy="4072973"/>
            </a:xfrm>
          </p:grpSpPr>
          <p:sp>
            <p:nvSpPr>
              <p:cNvPr id="122" name="任意多边形: 形状 121"/>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3" name="椭圆 12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4" name="椭圆 123"/>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5" name="弧形 124"/>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6" name="弧形 125"/>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7" name="椭圆 126"/>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1" name="任意多边形: 形状 40"/>
            <p:cNvSpPr/>
            <p:nvPr/>
          </p:nvSpPr>
          <p:spPr>
            <a:xfrm flipH="1">
              <a:off x="2460956" y="3835090"/>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形状 37"/>
            <p:cNvSpPr/>
            <p:nvPr/>
          </p:nvSpPr>
          <p:spPr>
            <a:xfrm flipH="1">
              <a:off x="3844908" y="825658"/>
              <a:ext cx="1055232" cy="105523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形状 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7" name="椭圆 26"/>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椭圆 27"/>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9" name="弧形 28"/>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0" name="弧形 29"/>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2316480" y="2279424"/>
              <a:ext cx="7559040" cy="1569660"/>
            </a:xfrm>
            <a:prstGeom prst="rect">
              <a:avLst/>
            </a:prstGeom>
            <a:noFill/>
          </p:spPr>
          <p:txBody>
            <a:bodyPr wrap="square" rtlCol="0">
              <a:spAutoFit/>
            </a:bodyPr>
            <a:lstStyle/>
            <a:p>
              <a:pPr algn="dist">
                <a:defRPr/>
              </a:pPr>
              <a:r>
                <a:rPr lang="zh-CN" altLang="en-US" sz="96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感谢观看</a:t>
              </a:r>
              <a:endParaRPr lang="zh-CN" altLang="en-US" sz="96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nvSpPr>
          <p:spPr>
            <a:xfrm>
              <a:off x="2316480" y="3947572"/>
              <a:ext cx="7559040" cy="400110"/>
            </a:xfrm>
            <a:prstGeom prst="rect">
              <a:avLst/>
            </a:prstGeom>
            <a:noFill/>
          </p:spPr>
          <p:txBody>
            <a:bodyPr wrap="square" rtlCol="0">
              <a:spAutoFit/>
            </a:bodyPr>
            <a:lstStyle/>
            <a:p>
              <a:pPr lvl="0" algn="dist">
                <a:defRPr/>
              </a:pPr>
              <a:r>
                <a:rPr lang="en-US" altLang="zh-CN" sz="2000"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THANKS FOR WATCHING</a:t>
              </a:r>
              <a:endParaRPr kumimoji="0" lang="zh-CN" altLang="en-US" sz="20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形状 35"/>
            <p:cNvSpPr/>
            <p:nvPr/>
          </p:nvSpPr>
          <p:spPr>
            <a:xfrm flipH="1">
              <a:off x="9413657" y="3707858"/>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3175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形状 36"/>
            <p:cNvSpPr/>
            <p:nvPr/>
          </p:nvSpPr>
          <p:spPr>
            <a:xfrm flipH="1">
              <a:off x="8140860" y="4920037"/>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8185" y="1534840"/>
            <a:ext cx="3622149" cy="1894160"/>
            <a:chOff x="2201687" y="1222253"/>
            <a:chExt cx="7788626" cy="4072973"/>
          </a:xfrm>
        </p:grpSpPr>
        <p:sp>
          <p:nvSpPr>
            <p:cNvPr id="12" name="任意多边形: 形状 11"/>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4" name="椭圆 13"/>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弧形 14"/>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弧形 15"/>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19" name="文本框 18"/>
          <p:cNvSpPr txBox="1"/>
          <p:nvPr/>
        </p:nvSpPr>
        <p:spPr>
          <a:xfrm>
            <a:off x="591031" y="2026484"/>
            <a:ext cx="2283717"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产品定位</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1144428" y="1648549"/>
            <a:ext cx="117692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01</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55"/>
          <p:cNvSpPr txBox="1"/>
          <p:nvPr/>
        </p:nvSpPr>
        <p:spPr>
          <a:xfrm>
            <a:off x="4493564" y="1986479"/>
            <a:ext cx="2283717"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市场分析</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文本框 57"/>
          <p:cNvSpPr txBox="1"/>
          <p:nvPr/>
        </p:nvSpPr>
        <p:spPr>
          <a:xfrm>
            <a:off x="5487016" y="1601559"/>
            <a:ext cx="117692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02</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66" name="组合 65"/>
          <p:cNvGrpSpPr/>
          <p:nvPr/>
        </p:nvGrpSpPr>
        <p:grpSpPr>
          <a:xfrm>
            <a:off x="1454299" y="3986832"/>
            <a:ext cx="3622149" cy="1894160"/>
            <a:chOff x="2201687" y="1222253"/>
            <a:chExt cx="7788626" cy="4072973"/>
          </a:xfrm>
        </p:grpSpPr>
        <p:sp>
          <p:nvSpPr>
            <p:cNvPr id="70" name="任意多边形: 形状 6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1" name="椭圆 7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2" name="椭圆 7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3" name="弧形 7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4" name="弧形 7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5" name="椭圆 7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67" name="文本框 66"/>
          <p:cNvSpPr txBox="1"/>
          <p:nvPr/>
        </p:nvSpPr>
        <p:spPr>
          <a:xfrm>
            <a:off x="1681480" y="4479925"/>
            <a:ext cx="3158490"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技术解决方案</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68"/>
          <p:cNvSpPr txBox="1"/>
          <p:nvPr/>
        </p:nvSpPr>
        <p:spPr>
          <a:xfrm>
            <a:off x="2682762" y="4100541"/>
            <a:ext cx="1165225" cy="4603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04</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77" name="组合 76"/>
          <p:cNvGrpSpPr/>
          <p:nvPr/>
        </p:nvGrpSpPr>
        <p:grpSpPr>
          <a:xfrm>
            <a:off x="5899121" y="3986832"/>
            <a:ext cx="3622149" cy="1894160"/>
            <a:chOff x="2201687" y="1222253"/>
            <a:chExt cx="7788626" cy="4072973"/>
          </a:xfrm>
        </p:grpSpPr>
        <p:sp>
          <p:nvSpPr>
            <p:cNvPr id="81" name="任意多边形: 形状 8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2" name="椭圆 81"/>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3" name="椭圆 82"/>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4" name="弧形 83"/>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5" name="弧形 84"/>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6" name="椭圆 85"/>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78" name="文本框 77"/>
          <p:cNvSpPr txBox="1"/>
          <p:nvPr/>
        </p:nvSpPr>
        <p:spPr>
          <a:xfrm>
            <a:off x="6349365" y="4479925"/>
            <a:ext cx="2720975" cy="64516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推广和运营</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0" name="文本框 79"/>
          <p:cNvSpPr txBox="1"/>
          <p:nvPr/>
        </p:nvSpPr>
        <p:spPr>
          <a:xfrm>
            <a:off x="7122160" y="4099560"/>
            <a:ext cx="1176655"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05</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96" name="组合 95"/>
          <p:cNvGrpSpPr/>
          <p:nvPr/>
        </p:nvGrpSpPr>
        <p:grpSpPr>
          <a:xfrm>
            <a:off x="9296142" y="1970660"/>
            <a:ext cx="1024864" cy="480558"/>
            <a:chOff x="2201687" y="1222253"/>
            <a:chExt cx="7788626" cy="4072973"/>
          </a:xfrm>
        </p:grpSpPr>
        <p:sp>
          <p:nvSpPr>
            <p:cNvPr id="97" name="任意多边形: 形状 96"/>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5">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8" name="椭圆 97"/>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9" name="椭圆 98"/>
            <p:cNvSpPr/>
            <p:nvPr/>
          </p:nvSpPr>
          <p:spPr>
            <a:xfrm rot="20706528">
              <a:off x="2880029" y="2060561"/>
              <a:ext cx="6431942" cy="2236230"/>
            </a:xfrm>
            <a:prstGeom prst="ellipse">
              <a:avLst/>
            </a:prstGeom>
            <a:noFill/>
            <a:ln w="6350">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0" name="弧形 99"/>
            <p:cNvSpPr/>
            <p:nvPr/>
          </p:nvSpPr>
          <p:spPr>
            <a:xfrm rot="20706528">
              <a:off x="2880029" y="2060561"/>
              <a:ext cx="6431942" cy="2236230"/>
            </a:xfrm>
            <a:prstGeom prst="arc">
              <a:avLst>
                <a:gd name="adj1" fmla="val 9113499"/>
                <a:gd name="adj2" fmla="val 11652175"/>
              </a:avLst>
            </a:prstGeom>
            <a:noFill/>
            <a:ln w="254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1" name="弧形 100"/>
            <p:cNvSpPr/>
            <p:nvPr/>
          </p:nvSpPr>
          <p:spPr>
            <a:xfrm rot="20706528">
              <a:off x="2880029" y="2060561"/>
              <a:ext cx="6431942" cy="2236230"/>
            </a:xfrm>
            <a:prstGeom prst="arc">
              <a:avLst>
                <a:gd name="adj1" fmla="val 20816971"/>
                <a:gd name="adj2" fmla="val 1655386"/>
              </a:avLst>
            </a:prstGeom>
            <a:noFill/>
            <a:ln w="254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 name="椭圆 101"/>
            <p:cNvSpPr/>
            <p:nvPr/>
          </p:nvSpPr>
          <p:spPr>
            <a:xfrm rot="20706528">
              <a:off x="3555159" y="2404830"/>
              <a:ext cx="5081682" cy="1490820"/>
            </a:xfrm>
            <a:prstGeom prst="ellipse">
              <a:avLst/>
            </a:prstGeom>
            <a:noFill/>
            <a:ln w="6350">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10" name="组合 109"/>
          <p:cNvGrpSpPr/>
          <p:nvPr/>
        </p:nvGrpSpPr>
        <p:grpSpPr>
          <a:xfrm>
            <a:off x="3142811" y="2127438"/>
            <a:ext cx="511956" cy="267721"/>
            <a:chOff x="2201687" y="1222253"/>
            <a:chExt cx="7788626" cy="4072973"/>
          </a:xfrm>
        </p:grpSpPr>
        <p:sp>
          <p:nvSpPr>
            <p:cNvPr id="111" name="任意多边形: 形状 11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2" name="椭圆 111"/>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3" name="椭圆 112"/>
            <p:cNvSpPr/>
            <p:nvPr/>
          </p:nvSpPr>
          <p:spPr>
            <a:xfrm rot="20706528">
              <a:off x="2880029" y="2060561"/>
              <a:ext cx="6431942" cy="2236230"/>
            </a:xfrm>
            <a:prstGeom prst="ellipse">
              <a:avLst/>
            </a:prstGeom>
            <a:noFill/>
            <a:ln w="3175">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4" name="弧形 113"/>
            <p:cNvSpPr/>
            <p:nvPr/>
          </p:nvSpPr>
          <p:spPr>
            <a:xfrm rot="20706528">
              <a:off x="2880029" y="2060561"/>
              <a:ext cx="6431942" cy="2236230"/>
            </a:xfrm>
            <a:prstGeom prst="arc">
              <a:avLst>
                <a:gd name="adj1" fmla="val 9113499"/>
                <a:gd name="adj2" fmla="val 11652175"/>
              </a:avLst>
            </a:prstGeom>
            <a:noFill/>
            <a:ln w="1270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5" name="弧形 114"/>
            <p:cNvSpPr/>
            <p:nvPr/>
          </p:nvSpPr>
          <p:spPr>
            <a:xfrm rot="20706528">
              <a:off x="2880029" y="2060561"/>
              <a:ext cx="6431942" cy="2236230"/>
            </a:xfrm>
            <a:prstGeom prst="arc">
              <a:avLst>
                <a:gd name="adj1" fmla="val 20816971"/>
                <a:gd name="adj2" fmla="val 1655386"/>
              </a:avLst>
            </a:prstGeom>
            <a:noFill/>
            <a:ln w="1270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6" name="椭圆 115"/>
            <p:cNvSpPr/>
            <p:nvPr/>
          </p:nvSpPr>
          <p:spPr>
            <a:xfrm rot="20706528">
              <a:off x="3555159" y="2404830"/>
              <a:ext cx="5081682" cy="1490820"/>
            </a:xfrm>
            <a:prstGeom prst="ellipse">
              <a:avLst/>
            </a:prstGeom>
            <a:noFill/>
            <a:ln w="3175">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0" name="组合 119"/>
          <p:cNvGrpSpPr/>
          <p:nvPr/>
        </p:nvGrpSpPr>
        <p:grpSpPr>
          <a:xfrm>
            <a:off x="4799972" y="356091"/>
            <a:ext cx="2930150" cy="830997"/>
            <a:chOff x="5283195" y="356091"/>
            <a:chExt cx="2930150" cy="830997"/>
          </a:xfrm>
        </p:grpSpPr>
        <p:sp>
          <p:nvSpPr>
            <p:cNvPr id="119" name="文本框 118"/>
            <p:cNvSpPr txBox="1"/>
            <p:nvPr/>
          </p:nvSpPr>
          <p:spPr>
            <a:xfrm>
              <a:off x="6587737" y="760684"/>
              <a:ext cx="1625608" cy="400110"/>
            </a:xfrm>
            <a:prstGeom prst="rect">
              <a:avLst/>
            </a:prstGeom>
            <a:noFill/>
          </p:spPr>
          <p:txBody>
            <a:bodyPr wrap="square" rtlCol="0">
              <a:spAutoFit/>
            </a:bodyPr>
            <a:lstStyle/>
            <a:p>
              <a:pPr algn="dist">
                <a:defRPr/>
              </a:pPr>
              <a:r>
                <a:rPr lang="en-US" altLang="zh-CN" sz="2000"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CONTENTS</a:t>
              </a:r>
              <a:endParaRPr lang="zh-CN" altLang="en-US" sz="2000"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8" name="文本框 117"/>
            <p:cNvSpPr txBox="1"/>
            <p:nvPr/>
          </p:nvSpPr>
          <p:spPr>
            <a:xfrm>
              <a:off x="5283195" y="356091"/>
              <a:ext cx="1441695"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目录</a:t>
              </a:r>
              <a:endParaRPr kumimoji="0" lang="zh-CN" altLang="en-US" sz="48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21" name="组合 120"/>
          <p:cNvGrpSpPr/>
          <p:nvPr/>
        </p:nvGrpSpPr>
        <p:grpSpPr>
          <a:xfrm>
            <a:off x="-530579" y="8091976"/>
            <a:ext cx="7788626" cy="4072973"/>
            <a:chOff x="2201687" y="1222253"/>
            <a:chExt cx="7788626" cy="4072973"/>
          </a:xfrm>
        </p:grpSpPr>
        <p:sp>
          <p:nvSpPr>
            <p:cNvPr id="122" name="任意多边形: 形状 121"/>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3" name="椭圆 12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4" name="椭圆 123"/>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5" name="弧形 124"/>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6" name="弧形 125"/>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27" name="椭圆 126"/>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128" name="图片 127"/>
            <p:cNvPicPr>
              <a:picLocks noChangeAspect="1"/>
            </p:cNvPicPr>
            <p:nvPr/>
          </p:nvPicPr>
          <p:blipFill rotWithShape="1">
            <a:blip r:embed="rId1">
              <a:extLst>
                <a:ext uri="{BEBA8EAE-BF5A-486C-A8C5-ECC9F3942E4B}">
                  <a14:imgProps xmlns:a14="http://schemas.microsoft.com/office/drawing/2010/main">
                    <a14:imgLayer r:embed="rId2">
                      <a14:imgEffect>
                        <a14:brightnessContrast bright="100000"/>
                      </a14:imgEffect>
                    </a14:imgLayer>
                  </a14:imgProps>
                </a:ext>
              </a:extLst>
            </a:blip>
            <a:srcRect l="14325" t="25876" r="14528" b="32309"/>
            <a:stretch>
              <a:fillRect/>
            </a:stretch>
          </p:blipFill>
          <p:spPr>
            <a:xfrm>
              <a:off x="5396025" y="1776907"/>
              <a:ext cx="1399950" cy="369490"/>
            </a:xfrm>
            <a:prstGeom prst="rect">
              <a:avLst/>
            </a:prstGeom>
          </p:spPr>
        </p:pic>
      </p:grpSp>
      <p:grpSp>
        <p:nvGrpSpPr>
          <p:cNvPr id="9" name="组合 8"/>
          <p:cNvGrpSpPr/>
          <p:nvPr/>
        </p:nvGrpSpPr>
        <p:grpSpPr>
          <a:xfrm>
            <a:off x="4264403" y="1465625"/>
            <a:ext cx="3622149" cy="1894160"/>
            <a:chOff x="2201687" y="1222253"/>
            <a:chExt cx="7788626" cy="4072973"/>
          </a:xfrm>
        </p:grpSpPr>
        <p:sp>
          <p:nvSpPr>
            <p:cNvPr id="10" name="任意多边形: 形状 58"/>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3"/>
                </a:gs>
              </a:gsLst>
              <a:lin ang="2700000" scaled="1"/>
              <a:tileRect/>
            </a:gradFill>
            <a:ln w="3505" cap="flat">
              <a:noFill/>
              <a:prstDash val="solid"/>
              <a:miter/>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8" name="椭圆 17"/>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弧形 20"/>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弧形 21"/>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椭圆 22"/>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4" name="文本框 23"/>
          <p:cNvSpPr txBox="1"/>
          <p:nvPr/>
        </p:nvSpPr>
        <p:spPr>
          <a:xfrm>
            <a:off x="4493564" y="1964254"/>
            <a:ext cx="2283717" cy="64516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市场分析</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nvSpPr>
        <p:spPr>
          <a:xfrm>
            <a:off x="5487016" y="1579334"/>
            <a:ext cx="1176925" cy="461665"/>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02</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文本框 34"/>
          <p:cNvSpPr txBox="1"/>
          <p:nvPr/>
        </p:nvSpPr>
        <p:spPr>
          <a:xfrm>
            <a:off x="8856014" y="1966159"/>
            <a:ext cx="2283717" cy="64516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市场分析</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6" name="文本框 35"/>
          <p:cNvSpPr txBox="1"/>
          <p:nvPr/>
        </p:nvSpPr>
        <p:spPr>
          <a:xfrm>
            <a:off x="9409411" y="1588224"/>
            <a:ext cx="1176925" cy="461665"/>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02</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37" name="组合 36"/>
          <p:cNvGrpSpPr/>
          <p:nvPr/>
        </p:nvGrpSpPr>
        <p:grpSpPr>
          <a:xfrm>
            <a:off x="8186798" y="1452290"/>
            <a:ext cx="3622149" cy="1894160"/>
            <a:chOff x="2201687" y="1222253"/>
            <a:chExt cx="7788626" cy="4072973"/>
          </a:xfrm>
        </p:grpSpPr>
        <p:sp>
          <p:nvSpPr>
            <p:cNvPr id="38" name="任意多边形: 形状 58"/>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3"/>
                </a:gs>
              </a:gsLst>
              <a:lin ang="2700000" scaled="1"/>
              <a:tileRect/>
            </a:gradFill>
            <a:ln w="3505" cap="flat">
              <a:noFill/>
              <a:prstDash val="solid"/>
              <a:miter/>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椭圆 38"/>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椭圆 39"/>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弧形 40"/>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弧形 41"/>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椭圆 42"/>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4" name="文本框 43"/>
          <p:cNvSpPr txBox="1"/>
          <p:nvPr/>
        </p:nvSpPr>
        <p:spPr>
          <a:xfrm>
            <a:off x="8856014" y="1943934"/>
            <a:ext cx="2283717" cy="645160"/>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竞</a:t>
            </a:r>
            <a:r>
              <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品分析</a:t>
            </a:r>
            <a:endParaRPr kumimoji="0" lang="zh-CN" altLang="en-US" sz="36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5" name="文本框 44"/>
          <p:cNvSpPr txBox="1"/>
          <p:nvPr/>
        </p:nvSpPr>
        <p:spPr>
          <a:xfrm>
            <a:off x="9415261" y="1565999"/>
            <a:ext cx="1165225" cy="460375"/>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03</a:t>
            </a:r>
            <a:endParaRPr kumimoji="0" lang="zh-CN" altLang="en-US" sz="2400" b="0"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24334" y="-1164590"/>
            <a:ext cx="15258257" cy="7979123"/>
            <a:chOff x="2201687" y="1222253"/>
            <a:chExt cx="7788626" cy="4072973"/>
          </a:xfrm>
        </p:grpSpPr>
        <p:sp>
          <p:nvSpPr>
            <p:cNvPr id="3" name="任意多边形: 形状 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弧形 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弧形 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p:cNvSpPr txBox="1"/>
          <p:nvPr/>
        </p:nvSpPr>
        <p:spPr>
          <a:xfrm>
            <a:off x="809963" y="2215296"/>
            <a:ext cx="6038978" cy="13220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80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产品定位</a:t>
            </a:r>
            <a:endParaRPr kumimoji="0" lang="zh-CN" altLang="en-US" sz="80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974270" y="1056225"/>
            <a:ext cx="266451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01</a:t>
            </a:r>
            <a:endParaRPr kumimoji="0" lang="zh-CN" altLang="en-US"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10293604" y="1491352"/>
            <a:ext cx="2156608" cy="1127771"/>
            <a:chOff x="2201687" y="1222253"/>
            <a:chExt cx="7788626" cy="4072973"/>
          </a:xfrm>
        </p:grpSpPr>
        <p:sp>
          <p:nvSpPr>
            <p:cNvPr id="20" name="任意多边形: 形状 1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弧形 2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弧形 2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任意多边形: 形状 26"/>
          <p:cNvSpPr/>
          <p:nvPr/>
        </p:nvSpPr>
        <p:spPr>
          <a:xfrm flipH="1">
            <a:off x="6133905" y="4585554"/>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形状 27"/>
          <p:cNvSpPr/>
          <p:nvPr/>
        </p:nvSpPr>
        <p:spPr>
          <a:xfrm flipH="1">
            <a:off x="8993024" y="2619123"/>
            <a:ext cx="738252" cy="73825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7115338" y="3764734"/>
            <a:ext cx="4555168" cy="2382072"/>
            <a:chOff x="2201687" y="1222253"/>
            <a:chExt cx="7788626" cy="4072973"/>
          </a:xfrm>
        </p:grpSpPr>
        <p:sp>
          <p:nvSpPr>
            <p:cNvPr id="30" name="任意多边形: 形状 2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弧形 3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弧形 3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37" name="矩形 36"/>
          <p:cNvSpPr/>
          <p:nvPr/>
        </p:nvSpPr>
        <p:spPr>
          <a:xfrm>
            <a:off x="660400" y="7202585"/>
            <a:ext cx="7584440" cy="585633"/>
          </a:xfrm>
          <a:prstGeom prst="rect">
            <a:avLst/>
          </a:prstGeom>
          <a:gradFill>
            <a:gsLst>
              <a:gs pos="25000">
                <a:schemeClr val="accent2"/>
              </a:gs>
              <a:gs pos="76000">
                <a:schemeClr val="accent3">
                  <a:lumMod val="5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38" name="图片 37" descr="夜晚建筑亮着灯的高楼&#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r="28741"/>
          <a:stretch>
            <a:fillRect/>
          </a:stretch>
        </p:blipFill>
        <p:spPr>
          <a:xfrm flipH="1">
            <a:off x="12613423" y="0"/>
            <a:ext cx="7330440" cy="6858000"/>
          </a:xfrm>
          <a:prstGeom prst="rect">
            <a:avLst/>
          </a:prstGeom>
        </p:spPr>
      </p:pic>
      <p:pic>
        <p:nvPicPr>
          <p:cNvPr id="36" name="图片 35" descr="夜晚建筑亮着灯的高楼&#10;&#10;描述已自动生成"/>
          <p:cNvPicPr>
            <a:picLocks noChangeAspect="1"/>
          </p:cNvPicPr>
          <p:nvPr/>
        </p:nvPicPr>
        <p:blipFill rotWithShape="1">
          <a:blip r:embed="rId1">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r="28741"/>
          <a:stretch>
            <a:fillRect/>
          </a:stretch>
        </p:blipFill>
        <p:spPr>
          <a:xfrm flipH="1">
            <a:off x="12765823" y="152400"/>
            <a:ext cx="733044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标&#10;&#10;中度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r="72021"/>
          <a:stretch>
            <a:fillRect/>
          </a:stretch>
        </p:blipFill>
        <p:spPr>
          <a:xfrm>
            <a:off x="7230110" y="2907279"/>
            <a:ext cx="3632200" cy="6490970"/>
          </a:xfrm>
          <a:prstGeom prst="rect">
            <a:avLst/>
          </a:prstGeom>
        </p:spPr>
      </p:pic>
      <p:pic>
        <p:nvPicPr>
          <p:cNvPr id="6" name="图片 5" descr="图标&#10;&#10;中度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r="72021"/>
          <a:stretch>
            <a:fillRect/>
          </a:stretch>
        </p:blipFill>
        <p:spPr>
          <a:xfrm flipH="1">
            <a:off x="1329690" y="2907279"/>
            <a:ext cx="3632200" cy="6490970"/>
          </a:xfrm>
          <a:prstGeom prst="rect">
            <a:avLst/>
          </a:prstGeom>
        </p:spPr>
      </p:pic>
      <p:sp>
        <p:nvSpPr>
          <p:cNvPr id="73" name="文本占位符 72"/>
          <p:cNvSpPr>
            <a:spLocks noGrp="1"/>
          </p:cNvSpPr>
          <p:nvPr>
            <p:ph type="body" sz="quarter" idx="10"/>
          </p:nvPr>
        </p:nvSpPr>
        <p:spPr>
          <a:xfrm>
            <a:off x="686435" y="481459"/>
            <a:ext cx="5381625" cy="549275"/>
          </a:xfrm>
        </p:spPr>
        <p:txBody>
          <a:bodyPr/>
          <a:lstStyle/>
          <a:p>
            <a:r>
              <a:rPr lang="en-US" altLang="zh-CN" dirty="0">
                <a:latin typeface="Arial" panose="020B0604020202020204" pitchFamily="34" charset="0"/>
                <a:sym typeface="Arial" panose="020B0604020202020204" pitchFamily="34" charset="0"/>
              </a:rPr>
              <a:t>01.</a:t>
            </a:r>
            <a:r>
              <a:rPr kumimoji="0" lang="zh-CN" altLang="en-US" sz="3200" b="0" i="0" u="none" strike="noStrike" kern="1200" cap="none" spc="0" normalizeH="0" baseline="0" noProof="0" dirty="0">
                <a:ln>
                  <a:noFill/>
                </a:ln>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rPr>
              <a:t>产品定位</a:t>
            </a:r>
            <a:endParaRPr kumimoji="0" lang="zh-CN" altLang="en-US" sz="3200" b="0" i="0" u="none" strike="noStrike" kern="1200" cap="none" spc="0" normalizeH="0" baseline="0" noProof="0" dirty="0">
              <a:ln>
                <a:noFill/>
              </a:ln>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sp>
        <p:nvSpPr>
          <p:cNvPr id="21" name="文本框 20"/>
          <p:cNvSpPr txBox="1"/>
          <p:nvPr/>
        </p:nvSpPr>
        <p:spPr>
          <a:xfrm>
            <a:off x="980440" y="1274445"/>
            <a:ext cx="10454640" cy="1986280"/>
          </a:xfrm>
          <a:prstGeom prst="rect">
            <a:avLst/>
          </a:prstGeom>
          <a:noFill/>
        </p:spPr>
        <p:txBody>
          <a:bodyPr wrap="square" rtlCol="0">
            <a:spAutoFit/>
          </a:bodyPr>
          <a:lstStyle/>
          <a:p>
            <a:pPr algn="just">
              <a:lnSpc>
                <a:spcPct val="110000"/>
              </a:lnSpc>
            </a:pPr>
            <a:r>
              <a:rPr lang="en-US" sz="1600" i="0" dirty="0">
                <a:solidFill>
                  <a:srgbClr val="111111"/>
                </a:solidFill>
                <a:effectLst/>
                <a:latin typeface="Arial" panose="020B0604020202020204" pitchFamily="34" charset="0"/>
                <a:ea typeface="微软雅黑" panose="020B0503020204020204" pitchFamily="34" charset="-122"/>
                <a:sym typeface="Arial" panose="020B0604020202020204" pitchFamily="34" charset="0"/>
              </a:rPr>
              <a:t>       </a:t>
            </a:r>
            <a:r>
              <a:rPr lang="en-US" altLang="zh-CN" sz="280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此产品是对于学生来说是一款提供餐品选择，查看菜品评价，分享上传用餐体验的手机应用软件，对食堂运营商来说是提供了一种有效的监察反馈的途径；该app不仅有分享点评的功能，还能根据人的偏好和身体状况进行菜品推送。</a:t>
            </a:r>
            <a:endParaRPr lang="en-US" altLang="zh-CN" sz="280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73798" y="-1173480"/>
            <a:ext cx="15258257" cy="7979123"/>
            <a:chOff x="2201687" y="1222253"/>
            <a:chExt cx="7788626" cy="4072973"/>
          </a:xfrm>
        </p:grpSpPr>
        <p:sp>
          <p:nvSpPr>
            <p:cNvPr id="3" name="任意多边形: 形状 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弧形 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弧形 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p:cNvSpPr txBox="1"/>
          <p:nvPr/>
        </p:nvSpPr>
        <p:spPr>
          <a:xfrm>
            <a:off x="5479922" y="2215296"/>
            <a:ext cx="6038978" cy="13220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80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市场分析</a:t>
            </a:r>
            <a:endParaRPr kumimoji="0" lang="zh-CN" altLang="en-US" sz="80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8854389" y="1056225"/>
            <a:ext cx="2664511" cy="1015663"/>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02</a:t>
            </a:r>
            <a:endParaRPr kumimoji="0" lang="zh-CN" altLang="en-US"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2774378" y="1491352"/>
            <a:ext cx="2156608" cy="1127771"/>
            <a:chOff x="2201687" y="1222253"/>
            <a:chExt cx="7788626" cy="4072973"/>
          </a:xfrm>
        </p:grpSpPr>
        <p:sp>
          <p:nvSpPr>
            <p:cNvPr id="20" name="任意多边形: 形状 1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弧形 2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弧形 2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任意多边形: 形状 26"/>
          <p:cNvSpPr/>
          <p:nvPr/>
        </p:nvSpPr>
        <p:spPr>
          <a:xfrm flipH="1">
            <a:off x="869319" y="689549"/>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形状 27"/>
          <p:cNvSpPr/>
          <p:nvPr/>
        </p:nvSpPr>
        <p:spPr>
          <a:xfrm flipH="1">
            <a:off x="1473798" y="2619123"/>
            <a:ext cx="738252" cy="73825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403888" y="3764734"/>
            <a:ext cx="4555168" cy="2382072"/>
            <a:chOff x="2201687" y="1222253"/>
            <a:chExt cx="7788626" cy="4072973"/>
          </a:xfrm>
        </p:grpSpPr>
        <p:sp>
          <p:nvSpPr>
            <p:cNvPr id="30" name="任意多边形: 形状 2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弧形 3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弧形 3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5" name="平行四边形 44"/>
          <p:cNvSpPr/>
          <p:nvPr/>
        </p:nvSpPr>
        <p:spPr>
          <a:xfrm flipH="1">
            <a:off x="666627" y="8031754"/>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平行四边形 45"/>
          <p:cNvSpPr/>
          <p:nvPr/>
        </p:nvSpPr>
        <p:spPr>
          <a:xfrm flipH="1">
            <a:off x="1379459" y="9227217"/>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平行四边形 46"/>
          <p:cNvSpPr/>
          <p:nvPr/>
        </p:nvSpPr>
        <p:spPr>
          <a:xfrm flipH="1">
            <a:off x="2111565" y="10422680"/>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平行四边形 47"/>
          <p:cNvSpPr/>
          <p:nvPr/>
        </p:nvSpPr>
        <p:spPr>
          <a:xfrm>
            <a:off x="8217564" y="8031754"/>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平行四边形 48"/>
          <p:cNvSpPr/>
          <p:nvPr/>
        </p:nvSpPr>
        <p:spPr>
          <a:xfrm>
            <a:off x="7485457" y="9227217"/>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平行四边形 49"/>
          <p:cNvSpPr/>
          <p:nvPr/>
        </p:nvSpPr>
        <p:spPr>
          <a:xfrm>
            <a:off x="6759775" y="10422680"/>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nvSpPr>
        <p:spPr>
          <a:xfrm>
            <a:off x="1339641" y="8155928"/>
            <a:ext cx="1956398"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超大内存</a:t>
            </a:r>
            <a:endParaRPr lang="en-US" altLang="zh-CN"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2052473" y="9358759"/>
            <a:ext cx="1956398"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超宽屏幕</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52"/>
          <p:cNvSpPr txBox="1"/>
          <p:nvPr/>
        </p:nvSpPr>
        <p:spPr>
          <a:xfrm>
            <a:off x="2511335" y="10554222"/>
            <a:ext cx="2502887"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超级轻薄</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文本框 53"/>
          <p:cNvSpPr txBox="1"/>
          <p:nvPr/>
        </p:nvSpPr>
        <p:spPr>
          <a:xfrm>
            <a:off x="8890578" y="8155928"/>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硬核处理器</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框 54"/>
          <p:cNvSpPr txBox="1"/>
          <p:nvPr/>
        </p:nvSpPr>
        <p:spPr>
          <a:xfrm>
            <a:off x="8158471" y="9358759"/>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纳米芯片</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55"/>
          <p:cNvSpPr txBox="1"/>
          <p:nvPr/>
        </p:nvSpPr>
        <p:spPr>
          <a:xfrm>
            <a:off x="7432790" y="10554222"/>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多屏协同</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60400" y="1384300"/>
            <a:ext cx="6659245" cy="5073650"/>
          </a:xfrm>
          <a:prstGeom prst="rect">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文本占位符 1"/>
          <p:cNvSpPr>
            <a:spLocks noGrp="1"/>
          </p:cNvSpPr>
          <p:nvPr>
            <p:ph type="body" sz="quarter" idx="10"/>
          </p:nvPr>
        </p:nvSpPr>
        <p:spPr>
          <a:xfrm>
            <a:off x="660400" y="483999"/>
            <a:ext cx="5381625" cy="549275"/>
          </a:xfrm>
        </p:spPr>
        <p:txBody>
          <a:bodyPr/>
          <a:lstStyle/>
          <a:p>
            <a:r>
              <a:rPr lang="en-US" altLang="zh-CN" sz="3200" dirty="0">
                <a:solidFill>
                  <a:schemeClr val="accent3"/>
                </a:solidFill>
                <a:effectLst>
                  <a:outerShdw blurRad="101600" dist="38100" dir="2700000" algn="tl">
                    <a:srgbClr val="000000">
                      <a:alpha val="41000"/>
                    </a:srgbClr>
                  </a:outerShdw>
                </a:effectLst>
                <a:latin typeface="Arial" panose="020B0604020202020204" pitchFamily="34" charset="0"/>
                <a:sym typeface="Arial" panose="020B0604020202020204" pitchFamily="34" charset="0"/>
              </a:rPr>
              <a:t>02.</a:t>
            </a:r>
            <a:r>
              <a:rPr sz="3200" dirty="0">
                <a:solidFill>
                  <a:schemeClr val="accent3"/>
                </a:solidFill>
                <a:effectLst>
                  <a:outerShdw blurRad="101600" dist="38100" dir="2700000" algn="tl">
                    <a:srgbClr val="000000">
                      <a:alpha val="41000"/>
                    </a:srgbClr>
                  </a:outerShdw>
                </a:effectLst>
                <a:latin typeface="Arial" panose="020B0604020202020204" pitchFamily="34" charset="0"/>
                <a:sym typeface="Arial" panose="020B0604020202020204" pitchFamily="34" charset="0"/>
              </a:rPr>
              <a:t>市场分析</a:t>
            </a:r>
            <a:endParaRPr kumimoji="0" sz="3200" i="0" u="none" strike="noStrike" kern="1200" cap="none" spc="0" normalizeH="0" baseline="0" noProof="0" dirty="0">
              <a:ln>
                <a:noFill/>
              </a:ln>
              <a:solidFill>
                <a:schemeClr val="accent3"/>
              </a:solidFill>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sp>
        <p:nvSpPr>
          <p:cNvPr id="14" name="文本框 13"/>
          <p:cNvSpPr txBox="1"/>
          <p:nvPr/>
        </p:nvSpPr>
        <p:spPr>
          <a:xfrm>
            <a:off x="768985" y="1161415"/>
            <a:ext cx="10690860" cy="3636010"/>
          </a:xfrm>
          <a:prstGeom prst="rect">
            <a:avLst/>
          </a:prstGeom>
          <a:noFill/>
        </p:spPr>
        <p:txBody>
          <a:bodyPr wrap="square" rtlCol="0">
            <a:spAutoFit/>
          </a:bodyPr>
          <a:lstStyle/>
          <a:p>
            <a:pPr algn="just">
              <a:lnSpc>
                <a:spcPct val="120000"/>
              </a:lnSpc>
            </a:pPr>
            <a:r>
              <a:rPr lang="en-US" altLang="zh-CN" sz="10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a:t>
            </a:r>
            <a:r>
              <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a:t>
            </a:r>
            <a:r>
              <a:rPr lang="en-US"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国以民为本,民以食为天。”每当同学们结束了早上或下午的课程，饥肠辘辘的来到食堂，看到琳琅满目的菜品，往往不知道如何选择。哪些最好吃？哪些很健康？怎么搭配最均衡？相信类似的疑问大部分同学都有，因此，品多多app就有了可用之地。</a:t>
            </a:r>
            <a:endParaRPr lang="en-US"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endParaRPr>
          </a:p>
          <a:p>
            <a:pPr algn="just">
              <a:lnSpc>
                <a:spcPct val="120000"/>
              </a:lnSpc>
            </a:pPr>
            <a:r>
              <a:rPr lang="en-US"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a:t>
            </a:r>
            <a:r>
              <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至 202</a:t>
            </a:r>
            <a:r>
              <a:rPr lang="en-US"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1</a:t>
            </a:r>
            <a:r>
              <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rPr>
              <a:t> 年，全国共有普通高校 2738 所。其中，本科院校 1270 所（含本科 层次职业学校 21 所）；高职（专科）院校 1468 所。各种形式的高等教育在学总 规模 4183 万人。而仅华南师范大学的在校学生就有 3 万余人。因此，我们的产品要面向服务的市场是非常庞大的。</a:t>
            </a:r>
            <a:endParaRPr sz="2400" b="0" i="0" dirty="0">
              <a:solidFill>
                <a:schemeClr val="accent3"/>
              </a:solidFill>
              <a:effectLst/>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p:nvGrpSpPr>
        <p:grpSpPr>
          <a:xfrm>
            <a:off x="10481806" y="3429000"/>
            <a:ext cx="15258257" cy="7979123"/>
            <a:chOff x="2201687" y="1222253"/>
            <a:chExt cx="7788626" cy="4072973"/>
          </a:xfrm>
        </p:grpSpPr>
        <p:sp>
          <p:nvSpPr>
            <p:cNvPr id="11" name="任意多边形: 形状 1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弧形 1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弧形 1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73798" y="-1173480"/>
            <a:ext cx="15258257" cy="7979123"/>
            <a:chOff x="2201687" y="1222253"/>
            <a:chExt cx="7788626" cy="4072973"/>
          </a:xfrm>
        </p:grpSpPr>
        <p:sp>
          <p:nvSpPr>
            <p:cNvPr id="3" name="任意多边形: 形状 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弧形 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弧形 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p:cNvSpPr txBox="1"/>
          <p:nvPr/>
        </p:nvSpPr>
        <p:spPr>
          <a:xfrm>
            <a:off x="5479922" y="2215296"/>
            <a:ext cx="6038978" cy="13220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80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竞品分析</a:t>
            </a:r>
            <a:endParaRPr kumimoji="0" lang="zh-CN" altLang="en-US" sz="8000" b="1" i="1"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8880475" y="1056225"/>
            <a:ext cx="2638425" cy="101473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03</a:t>
            </a:r>
            <a:endParaRPr kumimoji="0" lang="zh-CN" altLang="en-US"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2774378" y="1491352"/>
            <a:ext cx="2156608" cy="1127771"/>
            <a:chOff x="2201687" y="1222253"/>
            <a:chExt cx="7788626" cy="4072973"/>
          </a:xfrm>
        </p:grpSpPr>
        <p:sp>
          <p:nvSpPr>
            <p:cNvPr id="20" name="任意多边形: 形状 1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弧形 2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弧形 2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任意多边形: 形状 26"/>
          <p:cNvSpPr/>
          <p:nvPr/>
        </p:nvSpPr>
        <p:spPr>
          <a:xfrm flipH="1">
            <a:off x="869319" y="689549"/>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形状 27"/>
          <p:cNvSpPr/>
          <p:nvPr/>
        </p:nvSpPr>
        <p:spPr>
          <a:xfrm flipH="1">
            <a:off x="1473798" y="2619123"/>
            <a:ext cx="738252" cy="73825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403888" y="3764734"/>
            <a:ext cx="4555168" cy="2382072"/>
            <a:chOff x="2201687" y="1222253"/>
            <a:chExt cx="7788626" cy="4072973"/>
          </a:xfrm>
        </p:grpSpPr>
        <p:sp>
          <p:nvSpPr>
            <p:cNvPr id="30" name="任意多边形: 形状 2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弧形 3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弧形 3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45" name="平行四边形 44"/>
          <p:cNvSpPr/>
          <p:nvPr/>
        </p:nvSpPr>
        <p:spPr>
          <a:xfrm flipH="1">
            <a:off x="666627" y="8031754"/>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平行四边形 45"/>
          <p:cNvSpPr/>
          <p:nvPr/>
        </p:nvSpPr>
        <p:spPr>
          <a:xfrm flipH="1">
            <a:off x="1379459" y="9227217"/>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平行四边形 46"/>
          <p:cNvSpPr/>
          <p:nvPr/>
        </p:nvSpPr>
        <p:spPr>
          <a:xfrm flipH="1">
            <a:off x="2111565" y="10422680"/>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平行四边形 47"/>
          <p:cNvSpPr/>
          <p:nvPr/>
        </p:nvSpPr>
        <p:spPr>
          <a:xfrm>
            <a:off x="8217564" y="8031754"/>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平行四边形 48"/>
          <p:cNvSpPr/>
          <p:nvPr/>
        </p:nvSpPr>
        <p:spPr>
          <a:xfrm>
            <a:off x="7485457" y="9227217"/>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0" name="平行四边形 49"/>
          <p:cNvSpPr/>
          <p:nvPr/>
        </p:nvSpPr>
        <p:spPr>
          <a:xfrm>
            <a:off x="6759775" y="10422680"/>
            <a:ext cx="3302425" cy="710012"/>
          </a:xfrm>
          <a:prstGeom prst="parallelogram">
            <a:avLst>
              <a:gd name="adj" fmla="val 58766"/>
            </a:avLst>
          </a:prstGeom>
          <a:gradFill flip="none" rotWithShape="1">
            <a:gsLst>
              <a:gs pos="0">
                <a:schemeClr val="accent1">
                  <a:lumMod val="60000"/>
                  <a:lumOff val="40000"/>
                  <a:alpha val="36000"/>
                </a:schemeClr>
              </a:gs>
              <a:gs pos="100000">
                <a:schemeClr val="accent1">
                  <a:lumMod val="60000"/>
                  <a:lumOff val="40000"/>
                  <a:alpha val="0"/>
                </a:schemeClr>
              </a:gs>
            </a:gsLst>
            <a:lin ang="10800000" scaled="1"/>
            <a:tileRect/>
          </a:gradFill>
          <a:ln>
            <a:gradFill flip="none" rotWithShape="1">
              <a:gsLst>
                <a:gs pos="0">
                  <a:schemeClr val="accent1">
                    <a:lumMod val="57000"/>
                    <a:lumOff val="43000"/>
                  </a:schemeClr>
                </a:gs>
                <a:gs pos="58000">
                  <a:schemeClr val="accent1">
                    <a:lumMod val="60000"/>
                    <a:lumOff val="40000"/>
                    <a:alpha val="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nvSpPr>
        <p:spPr>
          <a:xfrm>
            <a:off x="1339641" y="8155928"/>
            <a:ext cx="1956398"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超大内存</a:t>
            </a:r>
            <a:endParaRPr lang="en-US" altLang="zh-CN"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nvSpPr>
        <p:spPr>
          <a:xfrm>
            <a:off x="2052473" y="9358759"/>
            <a:ext cx="1956398"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超宽屏幕</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52"/>
          <p:cNvSpPr txBox="1"/>
          <p:nvPr/>
        </p:nvSpPr>
        <p:spPr>
          <a:xfrm>
            <a:off x="2511335" y="10554222"/>
            <a:ext cx="2502887" cy="461665"/>
          </a:xfrm>
          <a:prstGeom prst="rect">
            <a:avLst/>
          </a:prstGeom>
          <a:noFill/>
        </p:spPr>
        <p:txBody>
          <a:bodyPr wrap="square" rtlCol="0" anchor="ctr">
            <a:spAutoFit/>
          </a:bodyPr>
          <a:lstStyle/>
          <a:p>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超级轻薄</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文本框 53"/>
          <p:cNvSpPr txBox="1"/>
          <p:nvPr/>
        </p:nvSpPr>
        <p:spPr>
          <a:xfrm>
            <a:off x="8890578" y="8155928"/>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硬核处理器</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框 54"/>
          <p:cNvSpPr txBox="1"/>
          <p:nvPr/>
        </p:nvSpPr>
        <p:spPr>
          <a:xfrm>
            <a:off x="8158471" y="9358759"/>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纳米芯片</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55"/>
          <p:cNvSpPr txBox="1"/>
          <p:nvPr/>
        </p:nvSpPr>
        <p:spPr>
          <a:xfrm>
            <a:off x="7432790" y="10554222"/>
            <a:ext cx="1956398" cy="461665"/>
          </a:xfrm>
          <a:prstGeom prst="rect">
            <a:avLst/>
          </a:prstGeom>
          <a:noFill/>
        </p:spPr>
        <p:txBody>
          <a:bodyPr wrap="square" rtlCol="0" anchor="ctr">
            <a:spAutoFit/>
          </a:bodyPr>
          <a:lstStyle/>
          <a:p>
            <a:pPr algn="r"/>
            <a:r>
              <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rPr>
              <a:t>多屏协同</a:t>
            </a:r>
            <a:endParaRPr lang="zh-CN" altLang="en-US" sz="2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60400" y="483999"/>
            <a:ext cx="5381625" cy="549275"/>
          </a:xfrm>
        </p:spPr>
        <p:txBody>
          <a:bodyPr/>
          <a:lstStyle/>
          <a:p>
            <a:r>
              <a:rPr lang="en-US" altLang="zh-CN">
                <a:solidFill>
                  <a:schemeClr val="accent3"/>
                </a:solidFill>
                <a:latin typeface="Arial" panose="020B0604020202020204" pitchFamily="34" charset="0"/>
                <a:sym typeface="Arial" panose="020B0604020202020204" pitchFamily="34" charset="0"/>
              </a:rPr>
              <a:t>03.</a:t>
            </a:r>
            <a:r>
              <a:rPr>
                <a:solidFill>
                  <a:schemeClr val="accent3"/>
                </a:solidFill>
                <a:latin typeface="Arial" panose="020B0604020202020204" pitchFamily="34" charset="0"/>
                <a:sym typeface="Arial" panose="020B0604020202020204" pitchFamily="34" charset="0"/>
              </a:rPr>
              <a:t>竞品分析</a:t>
            </a:r>
            <a:endParaRPr kumimoji="0" sz="3200" i="0" u="none" strike="noStrike" kern="1200" cap="none" spc="0" normalizeH="0" baseline="0" noProof="0" dirty="0">
              <a:ln>
                <a:noFill/>
              </a:ln>
              <a:solidFill>
                <a:schemeClr val="accent3"/>
              </a:solidFill>
              <a:effectLst>
                <a:outerShdw blurRad="101600" dist="38100" dir="2700000" algn="tl">
                  <a:srgbClr val="000000">
                    <a:alpha val="41000"/>
                  </a:srgbClr>
                </a:outerShdw>
              </a:effectLst>
              <a:uLnTx/>
              <a:uFillTx/>
              <a:latin typeface="Arial" panose="020B0604020202020204" pitchFamily="34" charset="0"/>
              <a:sym typeface="Arial" panose="020B0604020202020204" pitchFamily="34" charset="0"/>
            </a:endParaRPr>
          </a:p>
        </p:txBody>
      </p:sp>
      <p:sp>
        <p:nvSpPr>
          <p:cNvPr id="14" name="文本框 13"/>
          <p:cNvSpPr txBox="1"/>
          <p:nvPr/>
        </p:nvSpPr>
        <p:spPr>
          <a:xfrm>
            <a:off x="768985" y="1161415"/>
            <a:ext cx="5857875" cy="3709035"/>
          </a:xfrm>
          <a:prstGeom prst="rect">
            <a:avLst/>
          </a:prstGeom>
          <a:noFill/>
        </p:spPr>
        <p:txBody>
          <a:bodyPr wrap="square" rtlCol="0">
            <a:spAutoFit/>
          </a:bodyPr>
          <a:lstStyle/>
          <a:p>
            <a:pPr algn="just">
              <a:lnSpc>
                <a:spcPct val="120000"/>
              </a:lnSpc>
            </a:pPr>
            <a:r>
              <a:rPr lang="en-US" b="0" i="0" dirty="0">
                <a:solidFill>
                  <a:schemeClr val="accent3"/>
                </a:solidFill>
                <a:latin typeface="Arial" panose="020B0604020202020204" pitchFamily="34" charset="0"/>
                <a:ea typeface="微软雅黑" panose="020B0503020204020204" pitchFamily="34" charset="-122"/>
                <a:sym typeface="Arial" panose="020B0604020202020204" pitchFamily="34" charset="0"/>
              </a:rPr>
              <a:t>   </a:t>
            </a:r>
            <a:r>
              <a:rPr sz="2800" b="0" i="0" dirty="0">
                <a:solidFill>
                  <a:schemeClr val="accent3"/>
                </a:solidFill>
                <a:latin typeface="Arial" panose="020B0604020202020204" pitchFamily="34" charset="0"/>
                <a:ea typeface="微软雅黑" panose="020B0503020204020204" pitchFamily="34" charset="-122"/>
                <a:sym typeface="Arial" panose="020B0604020202020204" pitchFamily="34" charset="0"/>
              </a:rPr>
              <a:t>目前市面上关于此类的app大多都是针对校外市场推出的，对于我们校内可以来说仍然是一片净土，市场价值非常大。我们产品最大的竞争优势就在于目前尚且没有确切实体的竞争对手。所以此产品在华师极具竞争力，来填补市场上的空白。</a:t>
            </a:r>
            <a:endParaRPr sz="2800" b="0" i="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0" name="组合 9"/>
          <p:cNvGrpSpPr/>
          <p:nvPr/>
        </p:nvGrpSpPr>
        <p:grpSpPr>
          <a:xfrm>
            <a:off x="10481806" y="3429000"/>
            <a:ext cx="15258257" cy="7979123"/>
            <a:chOff x="2201687" y="1222253"/>
            <a:chExt cx="7788626" cy="4072973"/>
          </a:xfrm>
        </p:grpSpPr>
        <p:sp>
          <p:nvSpPr>
            <p:cNvPr id="11" name="任意多边形: 形状 10"/>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1"/>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弧形 1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7" name="弧形 1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9" name="椭圆 18"/>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pic>
        <p:nvPicPr>
          <p:cNvPr id="3" name="图片 2"/>
          <p:cNvPicPr>
            <a:picLocks noChangeAspect="1"/>
          </p:cNvPicPr>
          <p:nvPr/>
        </p:nvPicPr>
        <p:blipFill>
          <a:blip r:embed="rId1"/>
          <a:stretch>
            <a:fillRect/>
          </a:stretch>
        </p:blipFill>
        <p:spPr>
          <a:xfrm>
            <a:off x="7132955" y="1103630"/>
            <a:ext cx="4866640" cy="46507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61080" y="-1121123"/>
            <a:ext cx="15258257" cy="7979123"/>
            <a:chOff x="2201687" y="1222253"/>
            <a:chExt cx="7788626" cy="4072973"/>
          </a:xfrm>
        </p:grpSpPr>
        <p:sp>
          <p:nvSpPr>
            <p:cNvPr id="3" name="任意多边形: 形状 2"/>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弧形 5"/>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弧形 6"/>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9" name="文本框 8"/>
          <p:cNvSpPr txBox="1"/>
          <p:nvPr/>
        </p:nvSpPr>
        <p:spPr>
          <a:xfrm>
            <a:off x="372745" y="2207260"/>
            <a:ext cx="7034530" cy="1322070"/>
          </a:xfrm>
          <a:prstGeom prst="rect">
            <a:avLst/>
          </a:prstGeom>
          <a:noFill/>
        </p:spPr>
        <p:txBody>
          <a:bodyPr wrap="square" rtlCol="0">
            <a:spAutoFit/>
          </a:bodyPr>
          <a:lstStyle/>
          <a:p>
            <a:pPr algn="dist">
              <a:defRPr/>
            </a:pPr>
            <a:r>
              <a:rPr lang="zh-CN" altLang="en-US" sz="80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rPr>
              <a:t>技术解决方案</a:t>
            </a:r>
            <a:endParaRPr lang="zh-CN" altLang="en-US" sz="8000" b="1" i="1" dirty="0">
              <a:solidFill>
                <a:prstClr val="white"/>
              </a:solidFill>
              <a:effectLst>
                <a:outerShdw blurRad="101600" dist="38100" dir="2700000" algn="tl">
                  <a:srgbClr val="000000">
                    <a:alpha val="41000"/>
                  </a:srgbClr>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nvSpPr>
        <p:spPr>
          <a:xfrm>
            <a:off x="987313" y="1056225"/>
            <a:ext cx="2638425" cy="10147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rPr>
              <a:t>Part 04</a:t>
            </a:r>
            <a:endParaRPr kumimoji="0" lang="zh-CN" altLang="en-US" sz="6000" b="0" i="0" u="none" strike="noStrike" kern="1200" cap="none" spc="0" normalizeH="0" baseline="0" noProof="0" dirty="0">
              <a:ln>
                <a:noFill/>
              </a:ln>
              <a:solidFill>
                <a:prstClr val="white"/>
              </a:solidFill>
              <a:effectLst>
                <a:outerShdw blurRad="101600" dist="38100" dir="2700000" algn="tl">
                  <a:srgbClr val="000000">
                    <a:alpha val="41000"/>
                  </a:srgbClr>
                </a:outerShdw>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10293604" y="1491352"/>
            <a:ext cx="2156608" cy="1127771"/>
            <a:chOff x="2201687" y="1222253"/>
            <a:chExt cx="7788626" cy="4072973"/>
          </a:xfrm>
        </p:grpSpPr>
        <p:sp>
          <p:nvSpPr>
            <p:cNvPr id="20" name="任意多边形: 形状 1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6"/>
                </a:gs>
                <a:gs pos="76000">
                  <a:schemeClr val="accent6">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1" name="椭圆 2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2" name="椭圆 2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3" name="弧形 2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4" name="弧形 2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任意多边形: 形状 26"/>
          <p:cNvSpPr/>
          <p:nvPr/>
        </p:nvSpPr>
        <p:spPr>
          <a:xfrm flipH="1">
            <a:off x="6133905" y="4585554"/>
            <a:ext cx="881502" cy="88150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形状 27"/>
          <p:cNvSpPr/>
          <p:nvPr/>
        </p:nvSpPr>
        <p:spPr>
          <a:xfrm flipH="1">
            <a:off x="8993024" y="2619123"/>
            <a:ext cx="738252" cy="73825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2">
                  <a:lumMod val="50000"/>
                </a:schemeClr>
              </a:gs>
            </a:gsLst>
            <a:lin ang="2700000" scaled="1"/>
            <a:tileRect/>
          </a:gradFill>
          <a:ln w="3505" cap="flat">
            <a:noFill/>
            <a:prstDash val="solid"/>
            <a:miter/>
          </a:ln>
          <a:effectLst>
            <a:softEdge rad="241300"/>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29" name="组合 28"/>
          <p:cNvGrpSpPr/>
          <p:nvPr/>
        </p:nvGrpSpPr>
        <p:grpSpPr>
          <a:xfrm>
            <a:off x="7115338" y="3764734"/>
            <a:ext cx="4555168" cy="2382072"/>
            <a:chOff x="2201687" y="1222253"/>
            <a:chExt cx="7788626" cy="4072973"/>
          </a:xfrm>
        </p:grpSpPr>
        <p:sp>
          <p:nvSpPr>
            <p:cNvPr id="30" name="任意多边形: 形状 29"/>
            <p:cNvSpPr/>
            <p:nvPr/>
          </p:nvSpPr>
          <p:spPr>
            <a:xfrm>
              <a:off x="4059514" y="1222253"/>
              <a:ext cx="4072972" cy="4072973"/>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4">
                    <a:lumMod val="50000"/>
                  </a:schemeClr>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1" name="椭圆 30"/>
            <p:cNvSpPr/>
            <p:nvPr/>
          </p:nvSpPr>
          <p:spPr>
            <a:xfrm rot="20706528">
              <a:off x="2201687" y="1896244"/>
              <a:ext cx="7788626" cy="2990160"/>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2" name="椭圆 31"/>
            <p:cNvSpPr/>
            <p:nvPr/>
          </p:nvSpPr>
          <p:spPr>
            <a:xfrm rot="20706528">
              <a:off x="2880029" y="2060561"/>
              <a:ext cx="6431942" cy="223623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3" name="弧形 32"/>
            <p:cNvSpPr/>
            <p:nvPr/>
          </p:nvSpPr>
          <p:spPr>
            <a:xfrm rot="20706528">
              <a:off x="2880029" y="2060561"/>
              <a:ext cx="6431942" cy="223623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4" name="弧形 33"/>
            <p:cNvSpPr/>
            <p:nvPr/>
          </p:nvSpPr>
          <p:spPr>
            <a:xfrm rot="20706528">
              <a:off x="2880029" y="2060561"/>
              <a:ext cx="6431942" cy="223623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5" name="椭圆 34"/>
            <p:cNvSpPr/>
            <p:nvPr/>
          </p:nvSpPr>
          <p:spPr>
            <a:xfrm rot="20706528">
              <a:off x="3555159" y="2404830"/>
              <a:ext cx="5081682" cy="1490820"/>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组合 35"/>
          <p:cNvGrpSpPr/>
          <p:nvPr/>
        </p:nvGrpSpPr>
        <p:grpSpPr>
          <a:xfrm>
            <a:off x="-11820367" y="-3274576"/>
            <a:ext cx="2296922" cy="1201148"/>
            <a:chOff x="993815" y="1925172"/>
            <a:chExt cx="3122342" cy="1632792"/>
          </a:xfrm>
        </p:grpSpPr>
        <p:sp>
          <p:nvSpPr>
            <p:cNvPr id="37" name="任意多边形: 形状 36"/>
            <p:cNvSpPr/>
            <p:nvPr/>
          </p:nvSpPr>
          <p:spPr>
            <a:xfrm>
              <a:off x="1732107"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5"/>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8" name="椭圆 37"/>
            <p:cNvSpPr/>
            <p:nvPr/>
          </p:nvSpPr>
          <p:spPr>
            <a:xfrm rot="20706528">
              <a:off x="993815" y="2195365"/>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39" name="椭圆 38"/>
            <p:cNvSpPr/>
            <p:nvPr/>
          </p:nvSpPr>
          <p:spPr>
            <a:xfrm rot="20706528">
              <a:off x="1265752" y="2261237"/>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0" name="弧形 39"/>
            <p:cNvSpPr/>
            <p:nvPr/>
          </p:nvSpPr>
          <p:spPr>
            <a:xfrm rot="20706528">
              <a:off x="1265752" y="2261237"/>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1" name="弧形 40"/>
            <p:cNvSpPr/>
            <p:nvPr/>
          </p:nvSpPr>
          <p:spPr>
            <a:xfrm rot="20706528">
              <a:off x="1265752" y="2261237"/>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2" name="椭圆 41"/>
            <p:cNvSpPr/>
            <p:nvPr/>
          </p:nvSpPr>
          <p:spPr>
            <a:xfrm rot="20706528">
              <a:off x="1529919" y="2399249"/>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3" name="iconfont-1188-854944"/>
            <p:cNvSpPr/>
            <p:nvPr/>
          </p:nvSpPr>
          <p:spPr>
            <a:xfrm>
              <a:off x="2278231" y="2436726"/>
              <a:ext cx="553511" cy="609685"/>
            </a:xfrm>
            <a:custGeom>
              <a:avLst/>
              <a:gdLst>
                <a:gd name="T0" fmla="*/ 5640 w 11619"/>
                <a:gd name="T1" fmla="*/ 714 h 12797"/>
                <a:gd name="T2" fmla="*/ 10584 w 11619"/>
                <a:gd name="T3" fmla="*/ 5658 h 12797"/>
                <a:gd name="T4" fmla="*/ 8103 w 11619"/>
                <a:gd name="T5" fmla="*/ 9941 h 12797"/>
                <a:gd name="T6" fmla="*/ 9406 w 11619"/>
                <a:gd name="T7" fmla="*/ 11387 h 12797"/>
                <a:gd name="T8" fmla="*/ 6550 w 11619"/>
                <a:gd name="T9" fmla="*/ 10512 h 12797"/>
                <a:gd name="T10" fmla="*/ 5640 w 11619"/>
                <a:gd name="T11" fmla="*/ 10602 h 12797"/>
                <a:gd name="T12" fmla="*/ 696 w 11619"/>
                <a:gd name="T13" fmla="*/ 5658 h 12797"/>
                <a:gd name="T14" fmla="*/ 5640 w 11619"/>
                <a:gd name="T15" fmla="*/ 714 h 12797"/>
                <a:gd name="T16" fmla="*/ 5640 w 11619"/>
                <a:gd name="T17" fmla="*/ 0 h 12797"/>
                <a:gd name="T18" fmla="*/ 0 w 11619"/>
                <a:gd name="T19" fmla="*/ 5640 h 12797"/>
                <a:gd name="T20" fmla="*/ 5640 w 11619"/>
                <a:gd name="T21" fmla="*/ 11298 h 12797"/>
                <a:gd name="T22" fmla="*/ 6478 w 11619"/>
                <a:gd name="T23" fmla="*/ 11226 h 12797"/>
                <a:gd name="T24" fmla="*/ 9174 w 11619"/>
                <a:gd name="T25" fmla="*/ 12047 h 12797"/>
                <a:gd name="T26" fmla="*/ 11619 w 11619"/>
                <a:gd name="T27" fmla="*/ 12797 h 12797"/>
                <a:gd name="T28" fmla="*/ 9923 w 11619"/>
                <a:gd name="T29" fmla="*/ 10887 h 12797"/>
                <a:gd name="T30" fmla="*/ 9174 w 11619"/>
                <a:gd name="T31" fmla="*/ 10048 h 12797"/>
                <a:gd name="T32" fmla="*/ 11297 w 11619"/>
                <a:gd name="T33" fmla="*/ 5640 h 12797"/>
                <a:gd name="T34" fmla="*/ 5640 w 11619"/>
                <a:gd name="T35" fmla="*/ 0 h 12797"/>
                <a:gd name="T36" fmla="*/ 3998 w 11619"/>
                <a:gd name="T37" fmla="*/ 3462 h 12797"/>
                <a:gd name="T38" fmla="*/ 5640 w 11619"/>
                <a:gd name="T39" fmla="*/ 5104 h 12797"/>
                <a:gd name="T40" fmla="*/ 7282 w 11619"/>
                <a:gd name="T41" fmla="*/ 3462 h 12797"/>
                <a:gd name="T42" fmla="*/ 5640 w 11619"/>
                <a:gd name="T43" fmla="*/ 1820 h 12797"/>
                <a:gd name="T44" fmla="*/ 3998 w 11619"/>
                <a:gd name="T45" fmla="*/ 3462 h 12797"/>
                <a:gd name="T46" fmla="*/ 2730 w 11619"/>
                <a:gd name="T47" fmla="*/ 8371 h 12797"/>
                <a:gd name="T48" fmla="*/ 5640 w 11619"/>
                <a:gd name="T49" fmla="*/ 5461 h 12797"/>
                <a:gd name="T50" fmla="*/ 8549 w 11619"/>
                <a:gd name="T51" fmla="*/ 8371 h 12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19" h="12797">
                  <a:moveTo>
                    <a:pt x="5640" y="714"/>
                  </a:moveTo>
                  <a:cubicBezTo>
                    <a:pt x="8370" y="714"/>
                    <a:pt x="10584" y="2927"/>
                    <a:pt x="10584" y="5658"/>
                  </a:cubicBezTo>
                  <a:cubicBezTo>
                    <a:pt x="10584" y="7496"/>
                    <a:pt x="9584" y="9085"/>
                    <a:pt x="8103" y="9941"/>
                  </a:cubicBezTo>
                  <a:lnTo>
                    <a:pt x="9406" y="11387"/>
                  </a:lnTo>
                  <a:lnTo>
                    <a:pt x="6550" y="10512"/>
                  </a:lnTo>
                  <a:cubicBezTo>
                    <a:pt x="6550" y="10512"/>
                    <a:pt x="5979" y="10602"/>
                    <a:pt x="5640" y="10602"/>
                  </a:cubicBezTo>
                  <a:cubicBezTo>
                    <a:pt x="2909" y="10602"/>
                    <a:pt x="696" y="8388"/>
                    <a:pt x="696" y="5658"/>
                  </a:cubicBezTo>
                  <a:cubicBezTo>
                    <a:pt x="696" y="2927"/>
                    <a:pt x="2909" y="714"/>
                    <a:pt x="5640" y="714"/>
                  </a:cubicBezTo>
                  <a:close/>
                  <a:moveTo>
                    <a:pt x="5640" y="0"/>
                  </a:moveTo>
                  <a:cubicBezTo>
                    <a:pt x="2534" y="0"/>
                    <a:pt x="0" y="2534"/>
                    <a:pt x="0" y="5640"/>
                  </a:cubicBezTo>
                  <a:cubicBezTo>
                    <a:pt x="0" y="8745"/>
                    <a:pt x="2534" y="11298"/>
                    <a:pt x="5640" y="11298"/>
                  </a:cubicBezTo>
                  <a:cubicBezTo>
                    <a:pt x="5907" y="11298"/>
                    <a:pt x="6282" y="11262"/>
                    <a:pt x="6478" y="11226"/>
                  </a:cubicBezTo>
                  <a:lnTo>
                    <a:pt x="9174" y="12047"/>
                  </a:lnTo>
                  <a:lnTo>
                    <a:pt x="11619" y="12797"/>
                  </a:lnTo>
                  <a:lnTo>
                    <a:pt x="9923" y="10887"/>
                  </a:lnTo>
                  <a:lnTo>
                    <a:pt x="9174" y="10048"/>
                  </a:lnTo>
                  <a:cubicBezTo>
                    <a:pt x="10494" y="8977"/>
                    <a:pt x="11297" y="7371"/>
                    <a:pt x="11297" y="5640"/>
                  </a:cubicBezTo>
                  <a:cubicBezTo>
                    <a:pt x="11280" y="2534"/>
                    <a:pt x="8745" y="0"/>
                    <a:pt x="5640" y="0"/>
                  </a:cubicBezTo>
                  <a:close/>
                  <a:moveTo>
                    <a:pt x="3998" y="3462"/>
                  </a:moveTo>
                  <a:cubicBezTo>
                    <a:pt x="3998" y="4373"/>
                    <a:pt x="4729" y="5104"/>
                    <a:pt x="5640" y="5104"/>
                  </a:cubicBezTo>
                  <a:cubicBezTo>
                    <a:pt x="6550" y="5104"/>
                    <a:pt x="7282" y="4373"/>
                    <a:pt x="7282" y="3462"/>
                  </a:cubicBezTo>
                  <a:cubicBezTo>
                    <a:pt x="7282" y="2552"/>
                    <a:pt x="6550" y="1820"/>
                    <a:pt x="5640" y="1820"/>
                  </a:cubicBezTo>
                  <a:cubicBezTo>
                    <a:pt x="4729" y="1820"/>
                    <a:pt x="3998" y="2552"/>
                    <a:pt x="3998" y="3462"/>
                  </a:cubicBezTo>
                  <a:close/>
                  <a:moveTo>
                    <a:pt x="2730" y="8371"/>
                  </a:moveTo>
                  <a:cubicBezTo>
                    <a:pt x="2730" y="6764"/>
                    <a:pt x="4033" y="5461"/>
                    <a:pt x="5640" y="5461"/>
                  </a:cubicBezTo>
                  <a:cubicBezTo>
                    <a:pt x="7246" y="5461"/>
                    <a:pt x="8549" y="6764"/>
                    <a:pt x="8549" y="8371"/>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4" name="组合 43"/>
          <p:cNvGrpSpPr/>
          <p:nvPr/>
        </p:nvGrpSpPr>
        <p:grpSpPr>
          <a:xfrm>
            <a:off x="17939643" y="-3749801"/>
            <a:ext cx="2296922" cy="1201148"/>
            <a:chOff x="4552291" y="1925172"/>
            <a:chExt cx="3122342" cy="1632792"/>
          </a:xfrm>
        </p:grpSpPr>
        <p:sp>
          <p:nvSpPr>
            <p:cNvPr id="45" name="椭圆 44"/>
            <p:cNvSpPr/>
            <p:nvPr/>
          </p:nvSpPr>
          <p:spPr>
            <a:xfrm rot="20706528">
              <a:off x="4552291" y="2195364"/>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46" name="组合 45"/>
            <p:cNvGrpSpPr/>
            <p:nvPr/>
          </p:nvGrpSpPr>
          <p:grpSpPr>
            <a:xfrm>
              <a:off x="4824228" y="1925172"/>
              <a:ext cx="2578468" cy="1632792"/>
              <a:chOff x="4824228" y="1925172"/>
              <a:chExt cx="2578468" cy="1632792"/>
            </a:xfrm>
          </p:grpSpPr>
          <p:sp>
            <p:nvSpPr>
              <p:cNvPr id="47" name="任意多边形: 形状 46"/>
              <p:cNvSpPr/>
              <p:nvPr/>
            </p:nvSpPr>
            <p:spPr>
              <a:xfrm>
                <a:off x="5297064"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2"/>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8" name="椭圆 47"/>
              <p:cNvSpPr/>
              <p:nvPr/>
            </p:nvSpPr>
            <p:spPr>
              <a:xfrm rot="20706528">
                <a:off x="4824228" y="2261236"/>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49" name="弧形 48"/>
              <p:cNvSpPr/>
              <p:nvPr/>
            </p:nvSpPr>
            <p:spPr>
              <a:xfrm rot="20706528">
                <a:off x="4824228" y="2261236"/>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0" name="弧形 49"/>
              <p:cNvSpPr/>
              <p:nvPr/>
            </p:nvSpPr>
            <p:spPr>
              <a:xfrm rot="20706528">
                <a:off x="4824228" y="2261236"/>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1" name="椭圆 50"/>
              <p:cNvSpPr/>
              <p:nvPr/>
            </p:nvSpPr>
            <p:spPr>
              <a:xfrm rot="20706528">
                <a:off x="5094877" y="2399248"/>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2" name="iconfont-1179-866496"/>
              <p:cNvSpPr/>
              <p:nvPr/>
            </p:nvSpPr>
            <p:spPr>
              <a:xfrm>
                <a:off x="5808620" y="2475071"/>
                <a:ext cx="609685" cy="532995"/>
              </a:xfrm>
              <a:custGeom>
                <a:avLst/>
                <a:gdLst>
                  <a:gd name="T0" fmla="*/ 9865 w 10929"/>
                  <a:gd name="T1" fmla="*/ 1182 h 9556"/>
                  <a:gd name="T2" fmla="*/ 1909 w 10929"/>
                  <a:gd name="T3" fmla="*/ 1181 h 9556"/>
                  <a:gd name="T4" fmla="*/ 1774 w 10929"/>
                  <a:gd name="T5" fmla="*/ 312 h 9556"/>
                  <a:gd name="T6" fmla="*/ 362 w 10929"/>
                  <a:gd name="T7" fmla="*/ 0 h 9556"/>
                  <a:gd name="T8" fmla="*/ 362 w 10929"/>
                  <a:gd name="T9" fmla="*/ 727 h 9556"/>
                  <a:gd name="T10" fmla="*/ 1138 w 10929"/>
                  <a:gd name="T11" fmla="*/ 976 h 9556"/>
                  <a:gd name="T12" fmla="*/ 1243 w 10929"/>
                  <a:gd name="T13" fmla="*/ 1563 h 9556"/>
                  <a:gd name="T14" fmla="*/ 1412 w 10929"/>
                  <a:gd name="T15" fmla="*/ 2505 h 9556"/>
                  <a:gd name="T16" fmla="*/ 2193 w 10929"/>
                  <a:gd name="T17" fmla="*/ 5920 h 9556"/>
                  <a:gd name="T18" fmla="*/ 3089 w 10929"/>
                  <a:gd name="T19" fmla="*/ 7039 h 9556"/>
                  <a:gd name="T20" fmla="*/ 3419 w 10929"/>
                  <a:gd name="T21" fmla="*/ 9556 h 9556"/>
                  <a:gd name="T22" fmla="*/ 3916 w 10929"/>
                  <a:gd name="T23" fmla="*/ 7097 h 9556"/>
                  <a:gd name="T24" fmla="*/ 6739 w 10929"/>
                  <a:gd name="T25" fmla="*/ 8275 h 9556"/>
                  <a:gd name="T26" fmla="*/ 9278 w 10929"/>
                  <a:gd name="T27" fmla="*/ 8275 h 9556"/>
                  <a:gd name="T28" fmla="*/ 9314 w 10929"/>
                  <a:gd name="T29" fmla="*/ 5995 h 9556"/>
                  <a:gd name="T30" fmla="*/ 10800 w 10929"/>
                  <a:gd name="T31" fmla="*/ 2586 h 9556"/>
                  <a:gd name="T32" fmla="*/ 10705 w 10929"/>
                  <a:gd name="T33" fmla="*/ 1629 h 9556"/>
                  <a:gd name="T34" fmla="*/ 8009 w 10929"/>
                  <a:gd name="T35" fmla="*/ 7722 h 9556"/>
                  <a:gd name="T36" fmla="*/ 8394 w 10929"/>
                  <a:gd name="T37" fmla="*/ 8667 h 9556"/>
                  <a:gd name="T38" fmla="*/ 7462 w 10929"/>
                  <a:gd name="T39" fmla="*/ 8275 h 9556"/>
                  <a:gd name="T40" fmla="*/ 3966 w 10929"/>
                  <a:gd name="T41" fmla="*/ 8275 h 9556"/>
                  <a:gd name="T42" fmla="*/ 2873 w 10929"/>
                  <a:gd name="T43" fmla="*/ 8275 h 9556"/>
                  <a:gd name="T44" fmla="*/ 10134 w 10929"/>
                  <a:gd name="T45" fmla="*/ 2303 h 9556"/>
                  <a:gd name="T46" fmla="*/ 7984 w 10929"/>
                  <a:gd name="T47" fmla="*/ 6369 h 9556"/>
                  <a:gd name="T48" fmla="*/ 2895 w 10929"/>
                  <a:gd name="T49" fmla="*/ 5745 h 9556"/>
                  <a:gd name="T50" fmla="*/ 2040 w 10929"/>
                  <a:gd name="T51" fmla="*/ 1909 h 9556"/>
                  <a:gd name="T52" fmla="*/ 9865 w 10929"/>
                  <a:gd name="T53" fmla="*/ 1909 h 9556"/>
                  <a:gd name="T54" fmla="*/ 10134 w 10929"/>
                  <a:gd name="T55" fmla="*/ 2303 h 9556"/>
                  <a:gd name="T56" fmla="*/ 8170 w 10929"/>
                  <a:gd name="T57" fmla="*/ 2501 h 9556"/>
                  <a:gd name="T58" fmla="*/ 5111 w 10929"/>
                  <a:gd name="T59" fmla="*/ 4703 h 9556"/>
                  <a:gd name="T60" fmla="*/ 4008 w 10929"/>
                  <a:gd name="T61" fmla="*/ 3577 h 9556"/>
                  <a:gd name="T62" fmla="*/ 3768 w 10929"/>
                  <a:gd name="T63" fmla="*/ 4101 h 9556"/>
                  <a:gd name="T64" fmla="*/ 5062 w 10929"/>
                  <a:gd name="T65" fmla="*/ 5454 h 9556"/>
                  <a:gd name="T66" fmla="*/ 8359 w 10929"/>
                  <a:gd name="T67" fmla="*/ 3075 h 9556"/>
                  <a:gd name="T68" fmla="*/ 8170 w 10929"/>
                  <a:gd name="T69" fmla="*/ 2501 h 9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929" h="9556">
                    <a:moveTo>
                      <a:pt x="10705" y="1629"/>
                    </a:moveTo>
                    <a:cubicBezTo>
                      <a:pt x="10515" y="1349"/>
                      <a:pt x="10201" y="1182"/>
                      <a:pt x="9865" y="1182"/>
                    </a:cubicBezTo>
                    <a:lnTo>
                      <a:pt x="2536" y="1182"/>
                    </a:lnTo>
                    <a:lnTo>
                      <a:pt x="1909" y="1181"/>
                    </a:lnTo>
                    <a:lnTo>
                      <a:pt x="1852" y="867"/>
                    </a:lnTo>
                    <a:lnTo>
                      <a:pt x="1774" y="312"/>
                    </a:lnTo>
                    <a:cubicBezTo>
                      <a:pt x="1749" y="134"/>
                      <a:pt x="1596" y="0"/>
                      <a:pt x="1417" y="0"/>
                    </a:cubicBezTo>
                    <a:lnTo>
                      <a:pt x="362" y="0"/>
                    </a:lnTo>
                    <a:cubicBezTo>
                      <a:pt x="162" y="0"/>
                      <a:pt x="0" y="163"/>
                      <a:pt x="0" y="363"/>
                    </a:cubicBezTo>
                    <a:cubicBezTo>
                      <a:pt x="0" y="564"/>
                      <a:pt x="162" y="727"/>
                      <a:pt x="362" y="727"/>
                    </a:cubicBezTo>
                    <a:lnTo>
                      <a:pt x="1103" y="727"/>
                    </a:lnTo>
                    <a:lnTo>
                      <a:pt x="1138" y="976"/>
                    </a:lnTo>
                    <a:cubicBezTo>
                      <a:pt x="1138" y="980"/>
                      <a:pt x="1139" y="985"/>
                      <a:pt x="1140" y="989"/>
                    </a:cubicBezTo>
                    <a:lnTo>
                      <a:pt x="1243" y="1563"/>
                    </a:lnTo>
                    <a:cubicBezTo>
                      <a:pt x="1245" y="1594"/>
                      <a:pt x="1250" y="1625"/>
                      <a:pt x="1259" y="1655"/>
                    </a:cubicBezTo>
                    <a:lnTo>
                      <a:pt x="1412" y="2505"/>
                    </a:lnTo>
                    <a:cubicBezTo>
                      <a:pt x="1413" y="2510"/>
                      <a:pt x="1414" y="2515"/>
                      <a:pt x="1416" y="2522"/>
                    </a:cubicBezTo>
                    <a:lnTo>
                      <a:pt x="2193" y="5920"/>
                    </a:lnTo>
                    <a:cubicBezTo>
                      <a:pt x="2195" y="5928"/>
                      <a:pt x="2197" y="5935"/>
                      <a:pt x="2199" y="5942"/>
                    </a:cubicBezTo>
                    <a:cubicBezTo>
                      <a:pt x="2369" y="6517"/>
                      <a:pt x="2684" y="6900"/>
                      <a:pt x="3089" y="7039"/>
                    </a:cubicBezTo>
                    <a:cubicBezTo>
                      <a:pt x="2549" y="7186"/>
                      <a:pt x="2150" y="7685"/>
                      <a:pt x="2150" y="8275"/>
                    </a:cubicBezTo>
                    <a:cubicBezTo>
                      <a:pt x="2150" y="8982"/>
                      <a:pt x="2719" y="9556"/>
                      <a:pt x="3419" y="9556"/>
                    </a:cubicBezTo>
                    <a:cubicBezTo>
                      <a:pt x="4119" y="9556"/>
                      <a:pt x="4689" y="8982"/>
                      <a:pt x="4689" y="8275"/>
                    </a:cubicBezTo>
                    <a:cubicBezTo>
                      <a:pt x="4689" y="7747"/>
                      <a:pt x="4370" y="7292"/>
                      <a:pt x="3916" y="7097"/>
                    </a:cubicBezTo>
                    <a:lnTo>
                      <a:pt x="7512" y="7097"/>
                    </a:lnTo>
                    <a:cubicBezTo>
                      <a:pt x="7058" y="7292"/>
                      <a:pt x="6739" y="7747"/>
                      <a:pt x="6739" y="8275"/>
                    </a:cubicBezTo>
                    <a:cubicBezTo>
                      <a:pt x="6739" y="8982"/>
                      <a:pt x="7309" y="9556"/>
                      <a:pt x="8009" y="9556"/>
                    </a:cubicBezTo>
                    <a:cubicBezTo>
                      <a:pt x="8709" y="9556"/>
                      <a:pt x="9278" y="8982"/>
                      <a:pt x="9278" y="8275"/>
                    </a:cubicBezTo>
                    <a:cubicBezTo>
                      <a:pt x="9278" y="7685"/>
                      <a:pt x="8880" y="7187"/>
                      <a:pt x="8340" y="7039"/>
                    </a:cubicBezTo>
                    <a:cubicBezTo>
                      <a:pt x="8720" y="6911"/>
                      <a:pt x="9041" y="6566"/>
                      <a:pt x="9314" y="5995"/>
                    </a:cubicBezTo>
                    <a:cubicBezTo>
                      <a:pt x="9316" y="5992"/>
                      <a:pt x="9317" y="5988"/>
                      <a:pt x="9319" y="5985"/>
                    </a:cubicBezTo>
                    <a:lnTo>
                      <a:pt x="10800" y="2586"/>
                    </a:lnTo>
                    <a:cubicBezTo>
                      <a:pt x="10802" y="2581"/>
                      <a:pt x="10804" y="2576"/>
                      <a:pt x="10806" y="2570"/>
                    </a:cubicBezTo>
                    <a:cubicBezTo>
                      <a:pt x="10929" y="2248"/>
                      <a:pt x="10892" y="1905"/>
                      <a:pt x="10705" y="1629"/>
                    </a:cubicBezTo>
                    <a:close/>
                    <a:moveTo>
                      <a:pt x="7462" y="8275"/>
                    </a:moveTo>
                    <a:cubicBezTo>
                      <a:pt x="7462" y="7970"/>
                      <a:pt x="7707" y="7722"/>
                      <a:pt x="8009" y="7722"/>
                    </a:cubicBezTo>
                    <a:cubicBezTo>
                      <a:pt x="8310" y="7722"/>
                      <a:pt x="8555" y="7970"/>
                      <a:pt x="8555" y="8275"/>
                    </a:cubicBezTo>
                    <a:cubicBezTo>
                      <a:pt x="8555" y="8423"/>
                      <a:pt x="8498" y="8563"/>
                      <a:pt x="8394" y="8667"/>
                    </a:cubicBezTo>
                    <a:cubicBezTo>
                      <a:pt x="8291" y="8772"/>
                      <a:pt x="8154" y="8829"/>
                      <a:pt x="8009" y="8829"/>
                    </a:cubicBezTo>
                    <a:cubicBezTo>
                      <a:pt x="7707" y="8829"/>
                      <a:pt x="7462" y="8581"/>
                      <a:pt x="7462" y="8275"/>
                    </a:cubicBezTo>
                    <a:close/>
                    <a:moveTo>
                      <a:pt x="3419" y="7722"/>
                    </a:moveTo>
                    <a:cubicBezTo>
                      <a:pt x="3721" y="7722"/>
                      <a:pt x="3966" y="7970"/>
                      <a:pt x="3966" y="8275"/>
                    </a:cubicBezTo>
                    <a:cubicBezTo>
                      <a:pt x="3966" y="8581"/>
                      <a:pt x="3721" y="8829"/>
                      <a:pt x="3419" y="8829"/>
                    </a:cubicBezTo>
                    <a:cubicBezTo>
                      <a:pt x="3118" y="8829"/>
                      <a:pt x="2873" y="8581"/>
                      <a:pt x="2873" y="8275"/>
                    </a:cubicBezTo>
                    <a:cubicBezTo>
                      <a:pt x="2873" y="7970"/>
                      <a:pt x="3118" y="7722"/>
                      <a:pt x="3419" y="7722"/>
                    </a:cubicBezTo>
                    <a:close/>
                    <a:moveTo>
                      <a:pt x="10134" y="2303"/>
                    </a:moveTo>
                    <a:lnTo>
                      <a:pt x="8659" y="5687"/>
                    </a:lnTo>
                    <a:cubicBezTo>
                      <a:pt x="8439" y="6146"/>
                      <a:pt x="8218" y="6369"/>
                      <a:pt x="7984" y="6369"/>
                    </a:cubicBezTo>
                    <a:lnTo>
                      <a:pt x="3442" y="6369"/>
                    </a:lnTo>
                    <a:cubicBezTo>
                      <a:pt x="3308" y="6369"/>
                      <a:pt x="3058" y="6288"/>
                      <a:pt x="2895" y="5745"/>
                    </a:cubicBezTo>
                    <a:lnTo>
                      <a:pt x="2122" y="2367"/>
                    </a:lnTo>
                    <a:lnTo>
                      <a:pt x="2040" y="1909"/>
                    </a:lnTo>
                    <a:lnTo>
                      <a:pt x="2536" y="1909"/>
                    </a:lnTo>
                    <a:lnTo>
                      <a:pt x="9865" y="1909"/>
                    </a:lnTo>
                    <a:cubicBezTo>
                      <a:pt x="9961" y="1909"/>
                      <a:pt x="10054" y="1959"/>
                      <a:pt x="10108" y="2039"/>
                    </a:cubicBezTo>
                    <a:cubicBezTo>
                      <a:pt x="10160" y="2116"/>
                      <a:pt x="10169" y="2207"/>
                      <a:pt x="10134" y="2303"/>
                    </a:cubicBezTo>
                    <a:close/>
                    <a:moveTo>
                      <a:pt x="10134" y="2303"/>
                    </a:moveTo>
                    <a:close/>
                    <a:moveTo>
                      <a:pt x="8170" y="2501"/>
                    </a:moveTo>
                    <a:cubicBezTo>
                      <a:pt x="8102" y="2501"/>
                      <a:pt x="8037" y="2523"/>
                      <a:pt x="7982" y="2563"/>
                    </a:cubicBezTo>
                    <a:lnTo>
                      <a:pt x="5111" y="4703"/>
                    </a:lnTo>
                    <a:lnTo>
                      <a:pt x="4249" y="3688"/>
                    </a:lnTo>
                    <a:cubicBezTo>
                      <a:pt x="4189" y="3617"/>
                      <a:pt x="4101" y="3577"/>
                      <a:pt x="4008" y="3577"/>
                    </a:cubicBezTo>
                    <a:cubicBezTo>
                      <a:pt x="3933" y="3577"/>
                      <a:pt x="3859" y="3604"/>
                      <a:pt x="3802" y="3654"/>
                    </a:cubicBezTo>
                    <a:cubicBezTo>
                      <a:pt x="3670" y="3768"/>
                      <a:pt x="3655" y="3969"/>
                      <a:pt x="3768" y="4101"/>
                    </a:cubicBezTo>
                    <a:lnTo>
                      <a:pt x="4822" y="5342"/>
                    </a:lnTo>
                    <a:cubicBezTo>
                      <a:pt x="4882" y="5413"/>
                      <a:pt x="4970" y="5454"/>
                      <a:pt x="5062" y="5454"/>
                    </a:cubicBezTo>
                    <a:cubicBezTo>
                      <a:pt x="5131" y="5454"/>
                      <a:pt x="5196" y="5432"/>
                      <a:pt x="5251" y="5391"/>
                    </a:cubicBezTo>
                    <a:lnTo>
                      <a:pt x="8359" y="3075"/>
                    </a:lnTo>
                    <a:cubicBezTo>
                      <a:pt x="8498" y="2971"/>
                      <a:pt x="8528" y="2772"/>
                      <a:pt x="8425" y="2631"/>
                    </a:cubicBezTo>
                    <a:cubicBezTo>
                      <a:pt x="8366" y="2550"/>
                      <a:pt x="8271" y="2501"/>
                      <a:pt x="8170" y="2501"/>
                    </a:cubicBezTo>
                    <a:close/>
                    <a:moveTo>
                      <a:pt x="8170" y="2501"/>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53" name="组合 52"/>
          <p:cNvGrpSpPr/>
          <p:nvPr/>
        </p:nvGrpSpPr>
        <p:grpSpPr>
          <a:xfrm>
            <a:off x="10941056" y="11088307"/>
            <a:ext cx="2296922" cy="1201148"/>
            <a:chOff x="8110768" y="1925172"/>
            <a:chExt cx="3122342" cy="1632792"/>
          </a:xfrm>
        </p:grpSpPr>
        <p:sp>
          <p:nvSpPr>
            <p:cNvPr id="54" name="任意多边形: 形状 53"/>
            <p:cNvSpPr/>
            <p:nvPr/>
          </p:nvSpPr>
          <p:spPr>
            <a:xfrm>
              <a:off x="8855543" y="1925172"/>
              <a:ext cx="1632793" cy="1632792"/>
            </a:xfrm>
            <a:custGeom>
              <a:avLst/>
              <a:gdLst>
                <a:gd name="connsiteX0" fmla="*/ 6407377 w 6407377"/>
                <a:gd name="connsiteY0" fmla="*/ 3203689 h 6407377"/>
                <a:gd name="connsiteX1" fmla="*/ 3203689 w 6407377"/>
                <a:gd name="connsiteY1" fmla="*/ 6407377 h 6407377"/>
                <a:gd name="connsiteX2" fmla="*/ 0 w 6407377"/>
                <a:gd name="connsiteY2" fmla="*/ 3203689 h 6407377"/>
                <a:gd name="connsiteX3" fmla="*/ 3203689 w 6407377"/>
                <a:gd name="connsiteY3" fmla="*/ 0 h 6407377"/>
                <a:gd name="connsiteX4" fmla="*/ 6407377 w 6407377"/>
                <a:gd name="connsiteY4" fmla="*/ 3203689 h 640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7377" h="6407377">
                  <a:moveTo>
                    <a:pt x="6407377" y="3203689"/>
                  </a:moveTo>
                  <a:cubicBezTo>
                    <a:pt x="6407377" y="4973037"/>
                    <a:pt x="4973037" y="6407377"/>
                    <a:pt x="3203689" y="6407377"/>
                  </a:cubicBezTo>
                  <a:cubicBezTo>
                    <a:pt x="1434340" y="6407377"/>
                    <a:pt x="0" y="4973037"/>
                    <a:pt x="0" y="3203689"/>
                  </a:cubicBezTo>
                  <a:cubicBezTo>
                    <a:pt x="0" y="1434340"/>
                    <a:pt x="1434340" y="0"/>
                    <a:pt x="3203689" y="0"/>
                  </a:cubicBezTo>
                  <a:cubicBezTo>
                    <a:pt x="4973037" y="0"/>
                    <a:pt x="6407377" y="1434340"/>
                    <a:pt x="6407377" y="3203689"/>
                  </a:cubicBezTo>
                  <a:close/>
                </a:path>
              </a:pathLst>
            </a:custGeom>
            <a:gradFill flip="none" rotWithShape="1">
              <a:gsLst>
                <a:gs pos="25000">
                  <a:schemeClr val="accent4"/>
                </a:gs>
                <a:gs pos="76000">
                  <a:schemeClr val="accent3"/>
                </a:gs>
              </a:gsLst>
              <a:lin ang="2700000" scaled="1"/>
              <a:tileRect/>
            </a:gradFill>
            <a:ln w="3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5" name="椭圆 54"/>
            <p:cNvSpPr/>
            <p:nvPr/>
          </p:nvSpPr>
          <p:spPr>
            <a:xfrm rot="20706528">
              <a:off x="8110768" y="2195365"/>
              <a:ext cx="3122342" cy="1198709"/>
            </a:xfrm>
            <a:prstGeom prst="ellipse">
              <a:avLst/>
            </a:prstGeom>
            <a:gradFill>
              <a:gsLst>
                <a:gs pos="42000">
                  <a:schemeClr val="accent1">
                    <a:lumMod val="60000"/>
                    <a:lumOff val="40000"/>
                    <a:alpha val="0"/>
                  </a:schemeClr>
                </a:gs>
                <a:gs pos="100000">
                  <a:schemeClr val="accent1">
                    <a:lumMod val="60000"/>
                    <a:lumOff val="40000"/>
                  </a:schemeClr>
                </a:gs>
              </a:gsLst>
              <a:lin ang="5400000" scaled="1"/>
            </a:gradFill>
            <a:ln>
              <a:gradFill>
                <a:gsLst>
                  <a:gs pos="58000">
                    <a:schemeClr val="accent1">
                      <a:lumMod val="60000"/>
                      <a:lumOff val="40000"/>
                      <a:alpha val="0"/>
                    </a:schemeClr>
                  </a:gs>
                  <a:gs pos="100000">
                    <a:schemeClr val="accent1">
                      <a:lumMod val="60000"/>
                      <a:lumOff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6" name="椭圆 55"/>
            <p:cNvSpPr/>
            <p:nvPr/>
          </p:nvSpPr>
          <p:spPr>
            <a:xfrm rot="20706528">
              <a:off x="8382705" y="2261237"/>
              <a:ext cx="2578468" cy="896470"/>
            </a:xfrm>
            <a:prstGeom prst="ellipse">
              <a:avLst/>
            </a:prstGeom>
            <a:noFill/>
            <a:ln>
              <a:gradFill>
                <a:gsLst>
                  <a:gs pos="0">
                    <a:schemeClr val="accent1">
                      <a:lumMod val="20000"/>
                      <a:lumOff val="8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7" name="弧形 56"/>
            <p:cNvSpPr/>
            <p:nvPr/>
          </p:nvSpPr>
          <p:spPr>
            <a:xfrm rot="20706528">
              <a:off x="8382705" y="2261237"/>
              <a:ext cx="2578468" cy="896470"/>
            </a:xfrm>
            <a:prstGeom prst="arc">
              <a:avLst>
                <a:gd name="adj1" fmla="val 9113499"/>
                <a:gd name="adj2" fmla="val 11652175"/>
              </a:avLst>
            </a:prstGeom>
            <a:noFill/>
            <a:ln w="44450" cap="rnd">
              <a:gradFill flip="none" rotWithShape="1">
                <a:gsLst>
                  <a:gs pos="28000">
                    <a:schemeClr val="accent1">
                      <a:lumMod val="20000"/>
                      <a:lumOff val="80000"/>
                      <a:alpha val="0"/>
                    </a:schemeClr>
                  </a:gs>
                  <a:gs pos="100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8" name="弧形 57"/>
            <p:cNvSpPr/>
            <p:nvPr/>
          </p:nvSpPr>
          <p:spPr>
            <a:xfrm rot="20706528">
              <a:off x="8382705" y="2261237"/>
              <a:ext cx="2578468" cy="896470"/>
            </a:xfrm>
            <a:prstGeom prst="arc">
              <a:avLst>
                <a:gd name="adj1" fmla="val 20816971"/>
                <a:gd name="adj2" fmla="val 1655386"/>
              </a:avLst>
            </a:prstGeom>
            <a:noFill/>
            <a:ln w="44450" cap="rnd">
              <a:gradFill flip="none" rotWithShape="1">
                <a:gsLst>
                  <a:gs pos="100000">
                    <a:schemeClr val="accent1">
                      <a:lumMod val="20000"/>
                      <a:lumOff val="80000"/>
                      <a:alpha val="0"/>
                    </a:schemeClr>
                  </a:gs>
                  <a:gs pos="2000">
                    <a:schemeClr val="accent1">
                      <a:lumMod val="0"/>
                      <a:lumOff val="100000"/>
                    </a:schemeClr>
                  </a:gs>
                </a:gsLst>
                <a:lin ang="54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9" name="椭圆 58"/>
            <p:cNvSpPr/>
            <p:nvPr/>
          </p:nvSpPr>
          <p:spPr>
            <a:xfrm rot="20706528">
              <a:off x="8653354" y="2399249"/>
              <a:ext cx="2037169" cy="597647"/>
            </a:xfrm>
            <a:prstGeom prst="ellipse">
              <a:avLst/>
            </a:prstGeom>
            <a:noFill/>
            <a:ln>
              <a:gradFill>
                <a:gsLst>
                  <a:gs pos="7000">
                    <a:schemeClr val="accent1">
                      <a:lumMod val="40000"/>
                      <a:lumOff val="60000"/>
                      <a:alpha val="0"/>
                    </a:schemeClr>
                  </a:gs>
                  <a:gs pos="100000">
                    <a:schemeClr val="accent1">
                      <a:lumMod val="60000"/>
                      <a:lumOff val="40000"/>
                    </a:schemeClr>
                  </a:gs>
                </a:gsLst>
                <a:lin ang="5400000" scaled="1"/>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0" name="iconfont-1085-693741"/>
            <p:cNvSpPr/>
            <p:nvPr/>
          </p:nvSpPr>
          <p:spPr>
            <a:xfrm>
              <a:off x="9367097" y="2440174"/>
              <a:ext cx="609685" cy="602788"/>
            </a:xfrm>
            <a:custGeom>
              <a:avLst/>
              <a:gdLst>
                <a:gd name="T0" fmla="*/ 5873 w 11232"/>
                <a:gd name="T1" fmla="*/ 10227 h 11105"/>
                <a:gd name="T2" fmla="*/ 3230 w 11232"/>
                <a:gd name="T3" fmla="*/ 8136 h 11105"/>
                <a:gd name="T4" fmla="*/ 878 w 11232"/>
                <a:gd name="T5" fmla="*/ 5231 h 11105"/>
                <a:gd name="T6" fmla="*/ 784 w 11232"/>
                <a:gd name="T7" fmla="*/ 1046 h 11105"/>
                <a:gd name="T8" fmla="*/ 2939 w 11232"/>
                <a:gd name="T9" fmla="*/ 476 h 11105"/>
                <a:gd name="T10" fmla="*/ 4283 w 11232"/>
                <a:gd name="T11" fmla="*/ 2379 h 11105"/>
                <a:gd name="T12" fmla="*/ 4209 w 11232"/>
                <a:gd name="T13" fmla="*/ 3807 h 11105"/>
                <a:gd name="T14" fmla="*/ 3274 w 11232"/>
                <a:gd name="T15" fmla="*/ 4280 h 11105"/>
                <a:gd name="T16" fmla="*/ 4739 w 11232"/>
                <a:gd name="T17" fmla="*/ 6366 h 11105"/>
                <a:gd name="T18" fmla="*/ 6824 w 11232"/>
                <a:gd name="T19" fmla="*/ 7831 h 11105"/>
                <a:gd name="T20" fmla="*/ 7297 w 11232"/>
                <a:gd name="T21" fmla="*/ 6896 h 11105"/>
                <a:gd name="T22" fmla="*/ 8725 w 11232"/>
                <a:gd name="T23" fmla="*/ 6822 h 11105"/>
                <a:gd name="T24" fmla="*/ 10628 w 11232"/>
                <a:gd name="T25" fmla="*/ 8166 h 11105"/>
                <a:gd name="T26" fmla="*/ 10059 w 11232"/>
                <a:gd name="T27" fmla="*/ 10321 h 11105"/>
                <a:gd name="T28" fmla="*/ 3693 w 11232"/>
                <a:gd name="T29" fmla="*/ 7670 h 11105"/>
                <a:gd name="T30" fmla="*/ 8164 w 11232"/>
                <a:gd name="T31" fmla="*/ 10449 h 11105"/>
                <a:gd name="T32" fmla="*/ 10236 w 11232"/>
                <a:gd name="T33" fmla="*/ 9277 h 11105"/>
                <a:gd name="T34" fmla="*/ 9290 w 11232"/>
                <a:gd name="T35" fmla="*/ 7936 h 11105"/>
                <a:gd name="T36" fmla="*/ 7908 w 11232"/>
                <a:gd name="T37" fmla="*/ 7188 h 11105"/>
                <a:gd name="T38" fmla="*/ 7626 w 11232"/>
                <a:gd name="T39" fmla="*/ 7691 h 11105"/>
                <a:gd name="T40" fmla="*/ 6863 w 11232"/>
                <a:gd name="T41" fmla="*/ 8493 h 11105"/>
                <a:gd name="T42" fmla="*/ 5612 w 11232"/>
                <a:gd name="T43" fmla="*/ 7917 h 11105"/>
                <a:gd name="T44" fmla="*/ 4272 w 11232"/>
                <a:gd name="T45" fmla="*/ 6826 h 11105"/>
                <a:gd name="T46" fmla="*/ 2612 w 11232"/>
                <a:gd name="T47" fmla="*/ 4253 h 11105"/>
                <a:gd name="T48" fmla="*/ 3413 w 11232"/>
                <a:gd name="T49" fmla="*/ 3478 h 11105"/>
                <a:gd name="T50" fmla="*/ 3917 w 11232"/>
                <a:gd name="T51" fmla="*/ 3196 h 11105"/>
                <a:gd name="T52" fmla="*/ 3168 w 11232"/>
                <a:gd name="T53" fmla="*/ 1814 h 11105"/>
                <a:gd name="T54" fmla="*/ 1827 w 11232"/>
                <a:gd name="T55" fmla="*/ 869 h 11105"/>
                <a:gd name="T56" fmla="*/ 656 w 11232"/>
                <a:gd name="T57" fmla="*/ 2940 h 11105"/>
                <a:gd name="T58" fmla="*/ 3434 w 11232"/>
                <a:gd name="T59" fmla="*/ 7412 h 11105"/>
                <a:gd name="T60" fmla="*/ 7595 w 11232"/>
                <a:gd name="T61" fmla="*/ 5317 h 11105"/>
                <a:gd name="T62" fmla="*/ 6815 w 11232"/>
                <a:gd name="T63" fmla="*/ 4303 h 11105"/>
                <a:gd name="T64" fmla="*/ 5517 w 11232"/>
                <a:gd name="T65" fmla="*/ 3904 h 11105"/>
                <a:gd name="T66" fmla="*/ 7079 w 11232"/>
                <a:gd name="T67" fmla="*/ 3902 h 11105"/>
                <a:gd name="T68" fmla="*/ 7637 w 11232"/>
                <a:gd name="T69" fmla="*/ 5313 h 11105"/>
                <a:gd name="T70" fmla="*/ 9041 w 11232"/>
                <a:gd name="T71" fmla="*/ 4697 h 11105"/>
                <a:gd name="T72" fmla="*/ 7752 w 11232"/>
                <a:gd name="T73" fmla="*/ 2916 h 11105"/>
                <a:gd name="T74" fmla="*/ 5517 w 11232"/>
                <a:gd name="T75" fmla="*/ 2328 h 11105"/>
                <a:gd name="T76" fmla="*/ 8017 w 11232"/>
                <a:gd name="T77" fmla="*/ 2515 h 11105"/>
                <a:gd name="T78" fmla="*/ 9083 w 11232"/>
                <a:gd name="T79" fmla="*/ 4693 h 11105"/>
                <a:gd name="T80" fmla="*/ 10972 w 11232"/>
                <a:gd name="T81" fmla="*/ 4518 h 11105"/>
                <a:gd name="T82" fmla="*/ 8941 w 11232"/>
                <a:gd name="T83" fmla="*/ 1621 h 11105"/>
                <a:gd name="T84" fmla="*/ 5340 w 11232"/>
                <a:gd name="T85" fmla="*/ 757 h 11105"/>
                <a:gd name="T86" fmla="*/ 9206 w 11232"/>
                <a:gd name="T87" fmla="*/ 1220 h 11105"/>
                <a:gd name="T88" fmla="*/ 11014 w 11232"/>
                <a:gd name="T89" fmla="*/ 4514 h 1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32" h="11105">
                  <a:moveTo>
                    <a:pt x="8164" y="11105"/>
                  </a:moveTo>
                  <a:cubicBezTo>
                    <a:pt x="7448" y="11105"/>
                    <a:pt x="6523" y="10628"/>
                    <a:pt x="5873" y="10227"/>
                  </a:cubicBezTo>
                  <a:cubicBezTo>
                    <a:pt x="5003" y="9691"/>
                    <a:pt x="4066" y="8949"/>
                    <a:pt x="3233" y="8138"/>
                  </a:cubicBezTo>
                  <a:lnTo>
                    <a:pt x="3230" y="8136"/>
                  </a:lnTo>
                  <a:lnTo>
                    <a:pt x="2966" y="7871"/>
                  </a:lnTo>
                  <a:cubicBezTo>
                    <a:pt x="2156" y="7039"/>
                    <a:pt x="1414" y="6102"/>
                    <a:pt x="878" y="5231"/>
                  </a:cubicBezTo>
                  <a:cubicBezTo>
                    <a:pt x="477" y="4581"/>
                    <a:pt x="0" y="3657"/>
                    <a:pt x="0" y="2940"/>
                  </a:cubicBezTo>
                  <a:cubicBezTo>
                    <a:pt x="0" y="2174"/>
                    <a:pt x="548" y="1360"/>
                    <a:pt x="784" y="1046"/>
                  </a:cubicBezTo>
                  <a:cubicBezTo>
                    <a:pt x="968" y="800"/>
                    <a:pt x="1610" y="0"/>
                    <a:pt x="2156" y="0"/>
                  </a:cubicBezTo>
                  <a:cubicBezTo>
                    <a:pt x="2380" y="0"/>
                    <a:pt x="2622" y="147"/>
                    <a:pt x="2939" y="476"/>
                  </a:cubicBezTo>
                  <a:cubicBezTo>
                    <a:pt x="3220" y="767"/>
                    <a:pt x="3489" y="1129"/>
                    <a:pt x="3666" y="1381"/>
                  </a:cubicBezTo>
                  <a:cubicBezTo>
                    <a:pt x="3903" y="1719"/>
                    <a:pt x="4122" y="2074"/>
                    <a:pt x="4283" y="2379"/>
                  </a:cubicBezTo>
                  <a:cubicBezTo>
                    <a:pt x="4544" y="2873"/>
                    <a:pt x="4574" y="3085"/>
                    <a:pt x="4574" y="3201"/>
                  </a:cubicBezTo>
                  <a:cubicBezTo>
                    <a:pt x="4574" y="3436"/>
                    <a:pt x="4451" y="3640"/>
                    <a:pt x="4209" y="3807"/>
                  </a:cubicBezTo>
                  <a:cubicBezTo>
                    <a:pt x="4050" y="3917"/>
                    <a:pt x="3859" y="3999"/>
                    <a:pt x="3674" y="4079"/>
                  </a:cubicBezTo>
                  <a:cubicBezTo>
                    <a:pt x="3549" y="4133"/>
                    <a:pt x="3350" y="4220"/>
                    <a:pt x="3274" y="4280"/>
                  </a:cubicBezTo>
                  <a:cubicBezTo>
                    <a:pt x="3300" y="4392"/>
                    <a:pt x="3416" y="4663"/>
                    <a:pt x="3729" y="5123"/>
                  </a:cubicBezTo>
                  <a:cubicBezTo>
                    <a:pt x="4021" y="5551"/>
                    <a:pt x="4398" y="6016"/>
                    <a:pt x="4739" y="6366"/>
                  </a:cubicBezTo>
                  <a:cubicBezTo>
                    <a:pt x="5089" y="6707"/>
                    <a:pt x="5553" y="7084"/>
                    <a:pt x="5981" y="7375"/>
                  </a:cubicBezTo>
                  <a:cubicBezTo>
                    <a:pt x="6441" y="7688"/>
                    <a:pt x="6712" y="7804"/>
                    <a:pt x="6824" y="7831"/>
                  </a:cubicBezTo>
                  <a:cubicBezTo>
                    <a:pt x="6885" y="7755"/>
                    <a:pt x="6971" y="7556"/>
                    <a:pt x="7025" y="7431"/>
                  </a:cubicBezTo>
                  <a:cubicBezTo>
                    <a:pt x="7105" y="7246"/>
                    <a:pt x="7187" y="7055"/>
                    <a:pt x="7297" y="6896"/>
                  </a:cubicBezTo>
                  <a:cubicBezTo>
                    <a:pt x="7464" y="6654"/>
                    <a:pt x="7668" y="6531"/>
                    <a:pt x="7903" y="6531"/>
                  </a:cubicBezTo>
                  <a:cubicBezTo>
                    <a:pt x="8019" y="6531"/>
                    <a:pt x="8231" y="6561"/>
                    <a:pt x="8725" y="6822"/>
                  </a:cubicBezTo>
                  <a:cubicBezTo>
                    <a:pt x="9030" y="6983"/>
                    <a:pt x="9385" y="7202"/>
                    <a:pt x="9724" y="7439"/>
                  </a:cubicBezTo>
                  <a:cubicBezTo>
                    <a:pt x="9976" y="7616"/>
                    <a:pt x="10337" y="7885"/>
                    <a:pt x="10628" y="8166"/>
                  </a:cubicBezTo>
                  <a:cubicBezTo>
                    <a:pt x="10957" y="8483"/>
                    <a:pt x="11104" y="8724"/>
                    <a:pt x="11104" y="8949"/>
                  </a:cubicBezTo>
                  <a:cubicBezTo>
                    <a:pt x="11104" y="9494"/>
                    <a:pt x="10304" y="10137"/>
                    <a:pt x="10059" y="10321"/>
                  </a:cubicBezTo>
                  <a:cubicBezTo>
                    <a:pt x="9744" y="10557"/>
                    <a:pt x="8931" y="11105"/>
                    <a:pt x="8164" y="11105"/>
                  </a:cubicBezTo>
                  <a:close/>
                  <a:moveTo>
                    <a:pt x="3693" y="7670"/>
                  </a:moveTo>
                  <a:cubicBezTo>
                    <a:pt x="4491" y="8448"/>
                    <a:pt x="5387" y="9158"/>
                    <a:pt x="6217" y="9669"/>
                  </a:cubicBezTo>
                  <a:cubicBezTo>
                    <a:pt x="7022" y="10165"/>
                    <a:pt x="7731" y="10449"/>
                    <a:pt x="8164" y="10449"/>
                  </a:cubicBezTo>
                  <a:cubicBezTo>
                    <a:pt x="8550" y="10449"/>
                    <a:pt x="9099" y="10214"/>
                    <a:pt x="9634" y="9820"/>
                  </a:cubicBezTo>
                  <a:cubicBezTo>
                    <a:pt x="9869" y="9647"/>
                    <a:pt x="10082" y="9454"/>
                    <a:pt x="10236" y="9277"/>
                  </a:cubicBezTo>
                  <a:cubicBezTo>
                    <a:pt x="10379" y="9111"/>
                    <a:pt x="10432" y="9003"/>
                    <a:pt x="10445" y="8960"/>
                  </a:cubicBezTo>
                  <a:cubicBezTo>
                    <a:pt x="10390" y="8840"/>
                    <a:pt x="10060" y="8467"/>
                    <a:pt x="9290" y="7936"/>
                  </a:cubicBezTo>
                  <a:cubicBezTo>
                    <a:pt x="8988" y="7728"/>
                    <a:pt x="8676" y="7537"/>
                    <a:pt x="8411" y="7398"/>
                  </a:cubicBezTo>
                  <a:cubicBezTo>
                    <a:pt x="8079" y="7223"/>
                    <a:pt x="7940" y="7193"/>
                    <a:pt x="7908" y="7188"/>
                  </a:cubicBezTo>
                  <a:cubicBezTo>
                    <a:pt x="7896" y="7196"/>
                    <a:pt x="7860" y="7226"/>
                    <a:pt x="7805" y="7319"/>
                  </a:cubicBezTo>
                  <a:cubicBezTo>
                    <a:pt x="7743" y="7422"/>
                    <a:pt x="7684" y="7559"/>
                    <a:pt x="7626" y="7691"/>
                  </a:cubicBezTo>
                  <a:cubicBezTo>
                    <a:pt x="7556" y="7854"/>
                    <a:pt x="7483" y="8023"/>
                    <a:pt x="7394" y="8159"/>
                  </a:cubicBezTo>
                  <a:cubicBezTo>
                    <a:pt x="7248" y="8380"/>
                    <a:pt x="7069" y="8493"/>
                    <a:pt x="6863" y="8493"/>
                  </a:cubicBezTo>
                  <a:cubicBezTo>
                    <a:pt x="6859" y="8493"/>
                    <a:pt x="6855" y="8493"/>
                    <a:pt x="6851" y="8493"/>
                  </a:cubicBezTo>
                  <a:cubicBezTo>
                    <a:pt x="6750" y="8490"/>
                    <a:pt x="6444" y="8484"/>
                    <a:pt x="5612" y="7917"/>
                  </a:cubicBezTo>
                  <a:cubicBezTo>
                    <a:pt x="5153" y="7605"/>
                    <a:pt x="4654" y="7199"/>
                    <a:pt x="4278" y="6832"/>
                  </a:cubicBezTo>
                  <a:lnTo>
                    <a:pt x="4272" y="6826"/>
                  </a:lnTo>
                  <a:cubicBezTo>
                    <a:pt x="3906" y="6450"/>
                    <a:pt x="3500" y="5952"/>
                    <a:pt x="3187" y="5492"/>
                  </a:cubicBezTo>
                  <a:cubicBezTo>
                    <a:pt x="2621" y="4660"/>
                    <a:pt x="2614" y="4354"/>
                    <a:pt x="2612" y="4253"/>
                  </a:cubicBezTo>
                  <a:cubicBezTo>
                    <a:pt x="2608" y="4043"/>
                    <a:pt x="2719" y="3861"/>
                    <a:pt x="2942" y="3713"/>
                  </a:cubicBezTo>
                  <a:cubicBezTo>
                    <a:pt x="3079" y="3622"/>
                    <a:pt x="3249" y="3549"/>
                    <a:pt x="3413" y="3478"/>
                  </a:cubicBezTo>
                  <a:cubicBezTo>
                    <a:pt x="3546" y="3420"/>
                    <a:pt x="3683" y="3361"/>
                    <a:pt x="3786" y="3300"/>
                  </a:cubicBezTo>
                  <a:cubicBezTo>
                    <a:pt x="3878" y="3245"/>
                    <a:pt x="3909" y="3208"/>
                    <a:pt x="3917" y="3196"/>
                  </a:cubicBezTo>
                  <a:cubicBezTo>
                    <a:pt x="3912" y="3164"/>
                    <a:pt x="3882" y="3026"/>
                    <a:pt x="3707" y="2693"/>
                  </a:cubicBezTo>
                  <a:cubicBezTo>
                    <a:pt x="3568" y="2428"/>
                    <a:pt x="3376" y="2116"/>
                    <a:pt x="3168" y="1814"/>
                  </a:cubicBezTo>
                  <a:cubicBezTo>
                    <a:pt x="2637" y="1044"/>
                    <a:pt x="2264" y="715"/>
                    <a:pt x="2145" y="659"/>
                  </a:cubicBezTo>
                  <a:cubicBezTo>
                    <a:pt x="2101" y="673"/>
                    <a:pt x="1993" y="725"/>
                    <a:pt x="1827" y="869"/>
                  </a:cubicBezTo>
                  <a:cubicBezTo>
                    <a:pt x="1651" y="1022"/>
                    <a:pt x="1458" y="1235"/>
                    <a:pt x="1285" y="1470"/>
                  </a:cubicBezTo>
                  <a:cubicBezTo>
                    <a:pt x="891" y="2005"/>
                    <a:pt x="656" y="2555"/>
                    <a:pt x="656" y="2940"/>
                  </a:cubicBezTo>
                  <a:cubicBezTo>
                    <a:pt x="656" y="3373"/>
                    <a:pt x="940" y="4083"/>
                    <a:pt x="1436" y="4887"/>
                  </a:cubicBezTo>
                  <a:cubicBezTo>
                    <a:pt x="1947" y="5718"/>
                    <a:pt x="2657" y="6614"/>
                    <a:pt x="3434" y="7412"/>
                  </a:cubicBezTo>
                  <a:lnTo>
                    <a:pt x="3693" y="7670"/>
                  </a:lnTo>
                  <a:close/>
                  <a:moveTo>
                    <a:pt x="7595" y="5317"/>
                  </a:moveTo>
                  <a:cubicBezTo>
                    <a:pt x="7480" y="5317"/>
                    <a:pt x="7379" y="5235"/>
                    <a:pt x="7358" y="5119"/>
                  </a:cubicBezTo>
                  <a:cubicBezTo>
                    <a:pt x="7299" y="4785"/>
                    <a:pt x="7106" y="4495"/>
                    <a:pt x="6815" y="4303"/>
                  </a:cubicBezTo>
                  <a:cubicBezTo>
                    <a:pt x="6519" y="4107"/>
                    <a:pt x="6157" y="4035"/>
                    <a:pt x="5796" y="4099"/>
                  </a:cubicBezTo>
                  <a:cubicBezTo>
                    <a:pt x="5665" y="4122"/>
                    <a:pt x="5540" y="4034"/>
                    <a:pt x="5517" y="3904"/>
                  </a:cubicBezTo>
                  <a:cubicBezTo>
                    <a:pt x="5494" y="3773"/>
                    <a:pt x="5582" y="3648"/>
                    <a:pt x="5712" y="3625"/>
                  </a:cubicBezTo>
                  <a:cubicBezTo>
                    <a:pt x="6195" y="3540"/>
                    <a:pt x="6680" y="3638"/>
                    <a:pt x="7079" y="3902"/>
                  </a:cubicBezTo>
                  <a:cubicBezTo>
                    <a:pt x="7482" y="4168"/>
                    <a:pt x="7750" y="4570"/>
                    <a:pt x="7832" y="5035"/>
                  </a:cubicBezTo>
                  <a:cubicBezTo>
                    <a:pt x="7855" y="5166"/>
                    <a:pt x="7767" y="5290"/>
                    <a:pt x="7637" y="5313"/>
                  </a:cubicBezTo>
                  <a:cubicBezTo>
                    <a:pt x="7622" y="5316"/>
                    <a:pt x="7608" y="5317"/>
                    <a:pt x="7595" y="5317"/>
                  </a:cubicBezTo>
                  <a:close/>
                  <a:moveTo>
                    <a:pt x="9041" y="4697"/>
                  </a:moveTo>
                  <a:cubicBezTo>
                    <a:pt x="8927" y="4697"/>
                    <a:pt x="8825" y="4615"/>
                    <a:pt x="8805" y="4498"/>
                  </a:cubicBezTo>
                  <a:cubicBezTo>
                    <a:pt x="8691" y="3851"/>
                    <a:pt x="8317" y="3289"/>
                    <a:pt x="7752" y="2916"/>
                  </a:cubicBezTo>
                  <a:cubicBezTo>
                    <a:pt x="7183" y="2541"/>
                    <a:pt x="6488" y="2401"/>
                    <a:pt x="5796" y="2523"/>
                  </a:cubicBezTo>
                  <a:cubicBezTo>
                    <a:pt x="5665" y="2546"/>
                    <a:pt x="5541" y="2459"/>
                    <a:pt x="5517" y="2328"/>
                  </a:cubicBezTo>
                  <a:cubicBezTo>
                    <a:pt x="5494" y="2198"/>
                    <a:pt x="5582" y="2073"/>
                    <a:pt x="5712" y="2050"/>
                  </a:cubicBezTo>
                  <a:cubicBezTo>
                    <a:pt x="6526" y="1907"/>
                    <a:pt x="7345" y="2072"/>
                    <a:pt x="8017" y="2515"/>
                  </a:cubicBezTo>
                  <a:cubicBezTo>
                    <a:pt x="8693" y="2962"/>
                    <a:pt x="9141" y="3636"/>
                    <a:pt x="9278" y="4415"/>
                  </a:cubicBezTo>
                  <a:cubicBezTo>
                    <a:pt x="9301" y="4545"/>
                    <a:pt x="9214" y="4670"/>
                    <a:pt x="9083" y="4693"/>
                  </a:cubicBezTo>
                  <a:cubicBezTo>
                    <a:pt x="9069" y="4695"/>
                    <a:pt x="9055" y="4697"/>
                    <a:pt x="9041" y="4697"/>
                  </a:cubicBezTo>
                  <a:close/>
                  <a:moveTo>
                    <a:pt x="10972" y="4518"/>
                  </a:moveTo>
                  <a:cubicBezTo>
                    <a:pt x="10858" y="4518"/>
                    <a:pt x="10757" y="4436"/>
                    <a:pt x="10736" y="4319"/>
                  </a:cubicBezTo>
                  <a:cubicBezTo>
                    <a:pt x="10541" y="3215"/>
                    <a:pt x="9904" y="2256"/>
                    <a:pt x="8941" y="1621"/>
                  </a:cubicBezTo>
                  <a:cubicBezTo>
                    <a:pt x="7974" y="982"/>
                    <a:pt x="6794" y="745"/>
                    <a:pt x="5618" y="952"/>
                  </a:cubicBezTo>
                  <a:cubicBezTo>
                    <a:pt x="5488" y="975"/>
                    <a:pt x="5363" y="888"/>
                    <a:pt x="5340" y="757"/>
                  </a:cubicBezTo>
                  <a:cubicBezTo>
                    <a:pt x="5317" y="627"/>
                    <a:pt x="5404" y="502"/>
                    <a:pt x="5535" y="479"/>
                  </a:cubicBezTo>
                  <a:cubicBezTo>
                    <a:pt x="6832" y="250"/>
                    <a:pt x="8135" y="513"/>
                    <a:pt x="9206" y="1220"/>
                  </a:cubicBezTo>
                  <a:cubicBezTo>
                    <a:pt x="10280" y="1929"/>
                    <a:pt x="10992" y="3000"/>
                    <a:pt x="11209" y="4236"/>
                  </a:cubicBezTo>
                  <a:cubicBezTo>
                    <a:pt x="11232" y="4366"/>
                    <a:pt x="11145" y="4491"/>
                    <a:pt x="11014" y="4514"/>
                  </a:cubicBezTo>
                  <a:cubicBezTo>
                    <a:pt x="11000" y="4516"/>
                    <a:pt x="10986" y="4518"/>
                    <a:pt x="10972" y="45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ISLIDE.ICON" val="#405511;#381889;#402756;"/>
</p:tagLst>
</file>

<file path=ppt/tags/tag10.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00178_2*q_h_a*1_1_1"/>
  <p:tag name="KSO_WM_TEMPLATE_CATEGORY" val="diagram"/>
  <p:tag name="KSO_WM_TEMPLATE_INDEX" val="20200178"/>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200178_2*q_h_f*1_1_1"/>
  <p:tag name="KSO_WM_TEMPLATE_CATEGORY" val="diagram"/>
  <p:tag name="KSO_WM_TEMPLATE_INDEX" val="2020017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4_1"/>
  <p:tag name="KSO_WM_UNIT_ID" val="diagram20200178_2*q_h_f*1_4_1"/>
  <p:tag name="KSO_WM_TEMPLATE_CATEGORY" val="diagram"/>
  <p:tag name="KSO_WM_TEMPLATE_INDEX" val="2020017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00178_2*q_h_a*1_1_1"/>
  <p:tag name="KSO_WM_TEMPLATE_CATEGORY" val="diagram"/>
  <p:tag name="KSO_WM_TEMPLATE_INDEX" val="20200178"/>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00178_2*q_h_a*1_1_1"/>
  <p:tag name="KSO_WM_TEMPLATE_CATEGORY" val="diagram"/>
  <p:tag name="KSO_WM_TEMPLATE_INDEX" val="20200178"/>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00178_2*q_h_a*1_1_1"/>
  <p:tag name="KSO_WM_TEMPLATE_CATEGORY" val="diagram"/>
  <p:tag name="KSO_WM_TEMPLATE_INDEX" val="20200178"/>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16.xml><?xml version="1.0" encoding="utf-8"?>
<p:tagLst xmlns:p="http://schemas.openxmlformats.org/presentationml/2006/main">
  <p:tag name="KSO_WM_SLIDE_ID" val="diagram20200178_2"/>
  <p:tag name="KSO_WM_TEMPLATE_SUBCATEGORY" val="0"/>
  <p:tag name="KSO_WM_SLIDE_ITEM_CNT" val="4"/>
  <p:tag name="KSO_WM_SLIDE_INDEX" val="2"/>
  <p:tag name="KSO_WM_DIAGRAM_GROUP_CODE" val="q1-1"/>
  <p:tag name="KSO_WM_SLIDE_DIAGTYPE" val="q"/>
  <p:tag name="KSO_WM_TAG_VERSION" val="1.0"/>
  <p:tag name="KSO_WM_BEAUTIFY_FLAG" val="#wm#"/>
  <p:tag name="KSO_WM_TEMPLATE_CATEGORY" val="diagram"/>
  <p:tag name="KSO_WM_TEMPLATE_INDEX" val="20200178"/>
  <p:tag name="KSO_WM_SLIDE_LAYOUT" val="a_f_q"/>
  <p:tag name="KSO_WM_SLIDE_LAYOUT_CNT" val="1_1_1"/>
  <p:tag name="KSO_WM_SLIDE_TYPE" val="text"/>
  <p:tag name="KSO_WM_SLIDE_SUBTYPE" val="diag"/>
  <p:tag name="KSO_WM_SLIDE_SIZE" val="891.998*255.214"/>
  <p:tag name="KSO_WM_SLIDE_POSITION" val="33.9531*178.764"/>
</p:tagLst>
</file>

<file path=ppt/tags/tag17.xml><?xml version="1.0" encoding="utf-8"?>
<p:tagLst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KSO_WPP_MARK_KEY" val="60810593-ed12-43a9-b529-3b1089ef2b45"/>
  <p:tag name="COMMONDATA" val="eyJoZGlkIjoiMGUzMjQ5MjM0Y2E1ZjBhZWZkMmE0MjdiZGQ1NGZlYmEifQ=="/>
</p:tagLst>
</file>

<file path=ppt/tags/tag2.xml><?xml version="1.0" encoding="utf-8"?>
<p:tagLst xmlns:p="http://schemas.openxmlformats.org/presentationml/2006/main">
  <p:tag name="ISLIDE.ICON" val="#405511;#381889;#402756;"/>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200178_2*q_h_i*1_1_2"/>
  <p:tag name="KSO_WM_TEMPLATE_CATEGORY" val="diagram"/>
  <p:tag name="KSO_WM_TEMPLATE_INDEX" val="20200178"/>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200178_2*q_h_i*1_1_2"/>
  <p:tag name="KSO_WM_TEMPLATE_CATEGORY" val="diagram"/>
  <p:tag name="KSO_WM_TEMPLATE_INDEX" val="20200178"/>
  <p:tag name="KSO_WM_UNIT_LAYERLEVEL" val="1_1_1"/>
  <p:tag name="KSO_WM_TAG_VERSION" val="1.0"/>
  <p:tag name="KSO_WM_BEAUTIFY_FLAG" val="#wm#"/>
  <p:tag name="KSO_WM_UNIT_FILL_FORE_SCHEMECOLOR_INDEX" val="5"/>
  <p:tag name="KSO_WM_UNIT_FILL_TYPE" val="1"/>
  <p:tag name="KSO_WM_UNIT_USESOURCEFORMAT_APPLY"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200178_2*q_h_i*1_2_2"/>
  <p:tag name="KSO_WM_TEMPLATE_CATEGORY" val="diagram"/>
  <p:tag name="KSO_WM_TEMPLATE_INDEX" val="20200178"/>
  <p:tag name="KSO_WM_UNIT_LAYERLEVEL" val="1_1_1"/>
  <p:tag name="KSO_WM_TAG_VERSION" val="1.0"/>
  <p:tag name="KSO_WM_BEAUTIFY_FLAG" val="#wm#"/>
  <p:tag name="KSO_WM_UNIT_FILL_FORE_SCHEMECOLOR_INDEX" val="6"/>
  <p:tag name="KSO_WM_UNI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200178_2*q_h_i*1_3_2"/>
  <p:tag name="KSO_WM_TEMPLATE_CATEGORY" val="diagram"/>
  <p:tag name="KSO_WM_TEMPLATE_INDEX" val="20200178"/>
  <p:tag name="KSO_WM_UNIT_LAYERLEVEL" val="1_1_1"/>
  <p:tag name="KSO_WM_TAG_VERSION" val="1.0"/>
  <p:tag name="KSO_WM_BEAUTIFY_FLAG" val="#wm#"/>
  <p:tag name="KSO_WM_UNIT_FILL_FORE_SCHEMECOLOR_INDEX" val="7"/>
  <p:tag name="KSO_WM_UNI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200178_2*q_h_i*1_4_2"/>
  <p:tag name="KSO_WM_TEMPLATE_CATEGORY" val="diagram"/>
  <p:tag name="KSO_WM_TEMPLATE_INDEX" val="20200178"/>
  <p:tag name="KSO_WM_UNIT_LAYERLEVEL" val="1_1_1"/>
  <p:tag name="KSO_WM_TAG_VERSION" val="1.0"/>
  <p:tag name="KSO_WM_BEAUTIFY_FLAG" val="#wm#"/>
  <p:tag name="KSO_WM_UNIT_FILL_FORE_SCHEMECOLOR_INDEX" val="8"/>
  <p:tag name="KSO_WM_UNIT_FILL_TYPE" val="1"/>
  <p:tag name="KSO_WM_UNIT_USESOURCEFORMAT_APPLY" val="1"/>
</p:tagLst>
</file>

<file path=ppt/tags/tag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200178_2*q_h_f*1_2_1"/>
  <p:tag name="KSO_WM_TEMPLATE_CATEGORY" val="diagram"/>
  <p:tag name="KSO_WM_TEMPLATE_INDEX" val="2020017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200178_2*q_h_f*1_3_1"/>
  <p:tag name="KSO_WM_TEMPLATE_CATEGORY" val="diagram"/>
  <p:tag name="KSO_WM_TEMPLATE_INDEX" val="20200178"/>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 name="KSO_WM_UNIT_USESOURCEFORMAT_APPLY" val="1"/>
</p:tagLst>
</file>

<file path=ppt/theme/theme1.xml><?xml version="1.0" encoding="utf-8"?>
<a:theme xmlns:a="http://schemas.openxmlformats.org/drawingml/2006/main" name="1_Office 主题​​">
  <a:themeElements>
    <a:clrScheme name="自定义 3">
      <a:dk1>
        <a:srgbClr val="000000"/>
      </a:dk1>
      <a:lt1>
        <a:srgbClr val="FFFFFF"/>
      </a:lt1>
      <a:dk2>
        <a:srgbClr val="778495"/>
      </a:dk2>
      <a:lt2>
        <a:srgbClr val="F0F0F0"/>
      </a:lt2>
      <a:accent1>
        <a:srgbClr val="233DD0"/>
      </a:accent1>
      <a:accent2>
        <a:srgbClr val="0000FF"/>
      </a:accent2>
      <a:accent3>
        <a:srgbClr val="00047F"/>
      </a:accent3>
      <a:accent4>
        <a:srgbClr val="23D9E0"/>
      </a:accent4>
      <a:accent5>
        <a:srgbClr val="952DD0"/>
      </a:accent5>
      <a:accent6>
        <a:srgbClr val="7578FF"/>
      </a:accent6>
      <a:hlink>
        <a:srgbClr val="893C09"/>
      </a:hlink>
      <a:folHlink>
        <a:srgbClr val="BFBFBF"/>
      </a:folHlink>
    </a:clrScheme>
    <a:fontScheme name="邮件">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0"/>
              </a:schemeClr>
            </a:gs>
            <a:gs pos="42000">
              <a:schemeClr val="accent2"/>
            </a:gs>
            <a:gs pos="100000">
              <a:schemeClr val="accent3"/>
            </a:gs>
          </a:gsLst>
          <a:lin ang="5400000" scaled="0"/>
        </a:gradFill>
        <a:ln>
          <a:noFill/>
        </a:ln>
      </a:spPr>
      <a:bodyPr rtlCol="0"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3">
      <a:dk1>
        <a:srgbClr val="000000"/>
      </a:dk1>
      <a:lt1>
        <a:srgbClr val="FFFFFF"/>
      </a:lt1>
      <a:dk2>
        <a:srgbClr val="778495"/>
      </a:dk2>
      <a:lt2>
        <a:srgbClr val="F0F0F0"/>
      </a:lt2>
      <a:accent1>
        <a:srgbClr val="233DD0"/>
      </a:accent1>
      <a:accent2>
        <a:srgbClr val="0000FF"/>
      </a:accent2>
      <a:accent3>
        <a:srgbClr val="00047F"/>
      </a:accent3>
      <a:accent4>
        <a:srgbClr val="23D9E0"/>
      </a:accent4>
      <a:accent5>
        <a:srgbClr val="952DD0"/>
      </a:accent5>
      <a:accent6>
        <a:srgbClr val="7578FF"/>
      </a:accent6>
      <a:hlink>
        <a:srgbClr val="893C09"/>
      </a:hlink>
      <a:folHlink>
        <a:srgbClr val="BFBFBF"/>
      </a:folHlink>
    </a:clrScheme>
    <a:fontScheme name="邮件">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0"/>
              </a:schemeClr>
            </a:gs>
            <a:gs pos="42000">
              <a:schemeClr val="accent2"/>
            </a:gs>
            <a:gs pos="100000">
              <a:schemeClr val="accent3"/>
            </a:gs>
          </a:gsLst>
          <a:lin ang="5400000" scaled="0"/>
        </a:gradFill>
        <a:ln>
          <a:noFill/>
        </a:ln>
      </a:spPr>
      <a:bodyPr rtlCol="0"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自定义 3">
      <a:dk1>
        <a:srgbClr val="000000"/>
      </a:dk1>
      <a:lt1>
        <a:srgbClr val="FFFFFF"/>
      </a:lt1>
      <a:dk2>
        <a:srgbClr val="778495"/>
      </a:dk2>
      <a:lt2>
        <a:srgbClr val="F0F0F0"/>
      </a:lt2>
      <a:accent1>
        <a:srgbClr val="233DD0"/>
      </a:accent1>
      <a:accent2>
        <a:srgbClr val="0000FF"/>
      </a:accent2>
      <a:accent3>
        <a:srgbClr val="00047F"/>
      </a:accent3>
      <a:accent4>
        <a:srgbClr val="23D9E0"/>
      </a:accent4>
      <a:accent5>
        <a:srgbClr val="952DD0"/>
      </a:accent5>
      <a:accent6>
        <a:srgbClr val="7578FF"/>
      </a:accent6>
      <a:hlink>
        <a:srgbClr val="893C09"/>
      </a:hlink>
      <a:folHlink>
        <a:srgbClr val="BFBFBF"/>
      </a:folHlink>
    </a:clrScheme>
    <a:fontScheme name="邮件">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0"/>
              </a:schemeClr>
            </a:gs>
            <a:gs pos="42000">
              <a:schemeClr val="accent2"/>
            </a:gs>
            <a:gs pos="100000">
              <a:schemeClr val="accent3"/>
            </a:gs>
          </a:gsLst>
          <a:lin ang="5400000" scaled="0"/>
        </a:gradFill>
        <a:ln>
          <a:noFill/>
        </a:ln>
      </a:spPr>
      <a:bodyPr rtlCol="0"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自定义 3">
      <a:dk1>
        <a:srgbClr val="000000"/>
      </a:dk1>
      <a:lt1>
        <a:srgbClr val="FFFFFF"/>
      </a:lt1>
      <a:dk2>
        <a:srgbClr val="778495"/>
      </a:dk2>
      <a:lt2>
        <a:srgbClr val="F0F0F0"/>
      </a:lt2>
      <a:accent1>
        <a:srgbClr val="233DD0"/>
      </a:accent1>
      <a:accent2>
        <a:srgbClr val="0000FF"/>
      </a:accent2>
      <a:accent3>
        <a:srgbClr val="00047F"/>
      </a:accent3>
      <a:accent4>
        <a:srgbClr val="23D9E0"/>
      </a:accent4>
      <a:accent5>
        <a:srgbClr val="952DD0"/>
      </a:accent5>
      <a:accent6>
        <a:srgbClr val="7578FF"/>
      </a:accent6>
      <a:hlink>
        <a:srgbClr val="893C09"/>
      </a:hlink>
      <a:folHlink>
        <a:srgbClr val="BFBFBF"/>
      </a:folHlink>
    </a:clrScheme>
    <a:fontScheme name="邮件">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0"/>
              </a:schemeClr>
            </a:gs>
            <a:gs pos="42000">
              <a:schemeClr val="accent2"/>
            </a:gs>
            <a:gs pos="100000">
              <a:schemeClr val="accent3"/>
            </a:gs>
          </a:gsLst>
          <a:lin ang="5400000" scaled="0"/>
        </a:gradFill>
        <a:ln>
          <a:noFill/>
        </a:ln>
      </a:spPr>
      <a:bodyPr rtlCol="0"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自定义 3">
      <a:dk1>
        <a:srgbClr val="000000"/>
      </a:dk1>
      <a:lt1>
        <a:srgbClr val="FFFFFF"/>
      </a:lt1>
      <a:dk2>
        <a:srgbClr val="778495"/>
      </a:dk2>
      <a:lt2>
        <a:srgbClr val="F0F0F0"/>
      </a:lt2>
      <a:accent1>
        <a:srgbClr val="233DD0"/>
      </a:accent1>
      <a:accent2>
        <a:srgbClr val="0000FF"/>
      </a:accent2>
      <a:accent3>
        <a:srgbClr val="00047F"/>
      </a:accent3>
      <a:accent4>
        <a:srgbClr val="23D9E0"/>
      </a:accent4>
      <a:accent5>
        <a:srgbClr val="952DD0"/>
      </a:accent5>
      <a:accent6>
        <a:srgbClr val="7578FF"/>
      </a:accent6>
      <a:hlink>
        <a:srgbClr val="893C09"/>
      </a:hlink>
      <a:folHlink>
        <a:srgbClr val="BFBFBF"/>
      </a:folHlink>
    </a:clrScheme>
    <a:fontScheme name="邮件">
      <a:majorFont>
        <a:latin typeface="Calibri"/>
        <a:ea typeface="微软雅黑"/>
        <a:cs typeface=""/>
      </a:majorFont>
      <a:minorFont>
        <a:latin typeface="Calibr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alpha val="0"/>
              </a:schemeClr>
            </a:gs>
            <a:gs pos="42000">
              <a:schemeClr val="accent2"/>
            </a:gs>
            <a:gs pos="100000">
              <a:schemeClr val="accent3"/>
            </a:gs>
          </a:gsLst>
          <a:lin ang="5400000" scaled="0"/>
        </a:gradFill>
        <a:ln>
          <a:noFill/>
        </a:ln>
      </a:spPr>
      <a:bodyPr rtlCol="0" anchor="ctr"/>
      <a:lstStyle>
        <a:defPPr algn="ctr">
          <a:defRPr>
            <a:latin typeface="Arial" panose="020B0604020202020204" pitchFamily="34" charset="0"/>
            <a:ea typeface="微软雅黑" panose="020B0503020204020204" pitchFamily="34" charset="-122"/>
            <a:sym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b="1" dirty="0">
            <a:solidFill>
              <a:schemeClr val="accent3"/>
            </a:solidFill>
            <a:latin typeface="Arial" panose="020B0604020202020204" pitchFamily="34" charset="0"/>
            <a:ea typeface="微软雅黑" panose="020B0503020204020204" pitchFamily="34" charset="-122"/>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1711</Words>
  <Application>WPS 演示</Application>
  <PresentationFormat>宽屏</PresentationFormat>
  <Paragraphs>144</Paragraphs>
  <Slides>14</Slides>
  <Notes>0</Notes>
  <HiddenSlides>0</HiddenSlides>
  <MMClips>0</MMClips>
  <ScaleCrop>false</ScaleCrop>
  <HeadingPairs>
    <vt:vector size="6" baseType="variant">
      <vt:variant>
        <vt:lpstr>已用的字体</vt:lpstr>
      </vt:variant>
      <vt:variant>
        <vt:i4>12</vt:i4>
      </vt:variant>
      <vt:variant>
        <vt:lpstr>主题</vt:lpstr>
      </vt:variant>
      <vt:variant>
        <vt:i4>5</vt:i4>
      </vt:variant>
      <vt:variant>
        <vt:lpstr>幻灯片标题</vt:lpstr>
      </vt:variant>
      <vt:variant>
        <vt:i4>14</vt:i4>
      </vt:variant>
    </vt:vector>
  </HeadingPairs>
  <TitlesOfParts>
    <vt:vector size="31" baseType="lpstr">
      <vt:lpstr>Arial</vt:lpstr>
      <vt:lpstr>宋体</vt:lpstr>
      <vt:lpstr>Wingdings</vt:lpstr>
      <vt:lpstr>微软雅黑</vt:lpstr>
      <vt:lpstr>微软雅黑 Light</vt:lpstr>
      <vt:lpstr>Arial</vt:lpstr>
      <vt:lpstr>阿里巴巴普惠体 Light</vt:lpstr>
      <vt:lpstr>-apple-system</vt:lpstr>
      <vt:lpstr>Segoe Print</vt:lpstr>
      <vt:lpstr>Arial Unicode MS</vt:lpstr>
      <vt:lpstr>Calibri</vt:lpstr>
      <vt:lpstr>Calibri Light</vt:lpstr>
      <vt:lpstr>1_Office 主题​​</vt:lpstr>
      <vt:lpstr>2_Office 主题​​</vt:lpstr>
      <vt:lpstr>3_Office 主题​​</vt:lpstr>
      <vt:lpstr>4_Office 主题​​</vt:lpstr>
      <vt:lpstr>5_Office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鑫</dc:creator>
  <cp:lastModifiedBy>润星</cp:lastModifiedBy>
  <cp:revision>27</cp:revision>
  <dcterms:created xsi:type="dcterms:W3CDTF">2021-09-23T07:00:00Z</dcterms:created>
  <dcterms:modified xsi:type="dcterms:W3CDTF">2022-10-13T14:43:43Z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0x010100F8DF338A82887D4E85B5E301B85BE602</vt:lpwstr>
  </property>
  <property fmtid="{D5CDD505-2E9C-101B-9397-08002B2CF9AE}" pid="3" name="ICV">
    <vt:lpwstr>9DD43F048EDC486F9337048A45F559B2</vt:lpwstr>
  </property>
  <property fmtid="{D5CDD505-2E9C-101B-9397-08002B2CF9AE}" pid="4" name="KSOProductBuildVer">
    <vt:lpwstr>2052-11.1.0.12358</vt:lpwstr>
  </property>
</Properties>
</file>